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91" r:id="rId4"/>
    <p:sldId id="292" r:id="rId5"/>
    <p:sldId id="294" r:id="rId6"/>
    <p:sldId id="296" r:id="rId7"/>
    <p:sldId id="297" r:id="rId8"/>
    <p:sldId id="300" r:id="rId9"/>
    <p:sldId id="298" r:id="rId10"/>
    <p:sldId id="299" r:id="rId11"/>
    <p:sldId id="301" r:id="rId12"/>
    <p:sldId id="302" r:id="rId13"/>
    <p:sldId id="303" r:id="rId14"/>
    <p:sldId id="304" r:id="rId15"/>
    <p:sldId id="305" r:id="rId16"/>
    <p:sldId id="306" r:id="rId17"/>
    <p:sldId id="307" r:id="rId18"/>
    <p:sldId id="308" r:id="rId19"/>
    <p:sldId id="309" r:id="rId20"/>
    <p:sldId id="311" r:id="rId21"/>
    <p:sldId id="310" r:id="rId22"/>
    <p:sldId id="312" r:id="rId23"/>
    <p:sldId id="288" r:id="rId24"/>
    <p:sldId id="313" r:id="rId25"/>
    <p:sldId id="314" r:id="rId26"/>
    <p:sldId id="315" r:id="rId27"/>
    <p:sldId id="316" r:id="rId28"/>
    <p:sldId id="318" r:id="rId29"/>
    <p:sldId id="317" r:id="rId30"/>
    <p:sldId id="319" r:id="rId31"/>
    <p:sldId id="320" r:id="rId32"/>
    <p:sldId id="321" r:id="rId33"/>
    <p:sldId id="322" r:id="rId34"/>
    <p:sldId id="323" r:id="rId35"/>
    <p:sldId id="324" r:id="rId36"/>
    <p:sldId id="325"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7282"/>
    <a:srgbClr val="4667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2" autoAdjust="0"/>
  </p:normalViewPr>
  <p:slideViewPr>
    <p:cSldViewPr snapToGrid="0">
      <p:cViewPr varScale="1">
        <p:scale>
          <a:sx n="56" d="100"/>
          <a:sy n="56" d="100"/>
        </p:scale>
        <p:origin x="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CCD8C-9CF8-4D7F-8123-65017FA649AA}"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2CAFC-2482-4474-8C04-74D3CA5A3E2E}" type="slidenum">
              <a:rPr lang="en-US" smtClean="0"/>
              <a:t>‹#›</a:t>
            </a:fld>
            <a:endParaRPr lang="en-US"/>
          </a:p>
        </p:txBody>
      </p:sp>
    </p:spTree>
    <p:extLst>
      <p:ext uri="{BB962C8B-B14F-4D97-AF65-F5344CB8AC3E}">
        <p14:creationId xmlns:p14="http://schemas.microsoft.com/office/powerpoint/2010/main" val="211989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2</a:t>
            </a:fld>
            <a:endParaRPr lang="en-US"/>
          </a:p>
        </p:txBody>
      </p:sp>
    </p:spTree>
    <p:extLst>
      <p:ext uri="{BB962C8B-B14F-4D97-AF65-F5344CB8AC3E}">
        <p14:creationId xmlns:p14="http://schemas.microsoft.com/office/powerpoint/2010/main" val="419622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a:t>
            </a:fld>
            <a:endParaRPr lang="en-US"/>
          </a:p>
        </p:txBody>
      </p:sp>
    </p:spTree>
    <p:extLst>
      <p:ext uri="{BB962C8B-B14F-4D97-AF65-F5344CB8AC3E}">
        <p14:creationId xmlns:p14="http://schemas.microsoft.com/office/powerpoint/2010/main" val="170728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4</a:t>
            </a:fld>
            <a:endParaRPr lang="en-US"/>
          </a:p>
        </p:txBody>
      </p:sp>
    </p:spTree>
    <p:extLst>
      <p:ext uri="{BB962C8B-B14F-4D97-AF65-F5344CB8AC3E}">
        <p14:creationId xmlns:p14="http://schemas.microsoft.com/office/powerpoint/2010/main" val="114321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lookup table is to map between the angle theta and alpha since the relation between them is non linear and we don’t want to solve for it analytically each cycle</a:t>
            </a:r>
          </a:p>
        </p:txBody>
      </p:sp>
      <p:sp>
        <p:nvSpPr>
          <p:cNvPr id="4" name="Slide Number Placeholder 3"/>
          <p:cNvSpPr>
            <a:spLocks noGrp="1"/>
          </p:cNvSpPr>
          <p:nvPr>
            <p:ph type="sldNum" sz="quarter" idx="5"/>
          </p:nvPr>
        </p:nvSpPr>
        <p:spPr/>
        <p:txBody>
          <a:bodyPr/>
          <a:lstStyle/>
          <a:p>
            <a:fld id="{E432CAFC-2482-4474-8C04-74D3CA5A3E2E}" type="slidenum">
              <a:rPr lang="en-US" smtClean="0"/>
              <a:t>8</a:t>
            </a:fld>
            <a:endParaRPr lang="en-US"/>
          </a:p>
        </p:txBody>
      </p:sp>
    </p:spTree>
    <p:extLst>
      <p:ext uri="{BB962C8B-B14F-4D97-AF65-F5344CB8AC3E}">
        <p14:creationId xmlns:p14="http://schemas.microsoft.com/office/powerpoint/2010/main" val="117861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35</a:t>
            </a:fld>
            <a:endParaRPr lang="en-US"/>
          </a:p>
        </p:txBody>
      </p:sp>
    </p:spTree>
    <p:extLst>
      <p:ext uri="{BB962C8B-B14F-4D97-AF65-F5344CB8AC3E}">
        <p14:creationId xmlns:p14="http://schemas.microsoft.com/office/powerpoint/2010/main" val="391674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36</a:t>
            </a:fld>
            <a:endParaRPr lang="en-US"/>
          </a:p>
        </p:txBody>
      </p:sp>
    </p:spTree>
    <p:extLst>
      <p:ext uri="{BB962C8B-B14F-4D97-AF65-F5344CB8AC3E}">
        <p14:creationId xmlns:p14="http://schemas.microsoft.com/office/powerpoint/2010/main" val="4218466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A617-7D3C-4F65-B7B4-BDCCA394A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7610E-4BE2-4CE0-8407-954898A0A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7753B-F997-429A-80D7-246D42B3E281}"/>
              </a:ext>
            </a:extLst>
          </p:cNvPr>
          <p:cNvSpPr>
            <a:spLocks noGrp="1"/>
          </p:cNvSpPr>
          <p:nvPr>
            <p:ph type="dt" sz="half" idx="10"/>
          </p:nvPr>
        </p:nvSpPr>
        <p:spPr>
          <a:xfrm>
            <a:off x="152400" y="5927725"/>
            <a:ext cx="2743200" cy="365125"/>
          </a:xfrm>
        </p:spPr>
        <p:txBody>
          <a:bodyPr/>
          <a:lstStyle/>
          <a:p>
            <a:endParaRPr lang="en-US"/>
          </a:p>
        </p:txBody>
      </p:sp>
      <p:sp>
        <p:nvSpPr>
          <p:cNvPr id="5" name="Footer Placeholder 4">
            <a:extLst>
              <a:ext uri="{FF2B5EF4-FFF2-40B4-BE49-F238E27FC236}">
                <a16:creationId xmlns:a16="http://schemas.microsoft.com/office/drawing/2014/main" id="{2BD7E723-E213-42FB-B638-55BA477122B0}"/>
              </a:ext>
            </a:extLst>
          </p:cNvPr>
          <p:cNvSpPr>
            <a:spLocks noGrp="1"/>
          </p:cNvSpPr>
          <p:nvPr>
            <p:ph type="ftr" sz="quarter" idx="11"/>
          </p:nvPr>
        </p:nvSpPr>
        <p:spPr>
          <a:xfrm>
            <a:off x="-114301" y="6356350"/>
            <a:ext cx="4810125" cy="365125"/>
          </a:xfrm>
        </p:spPr>
        <p:txBody>
          <a:bodyPr/>
          <a:lstStyle/>
          <a:p>
            <a:r>
              <a:rPr lang="en-US"/>
              <a:t>Master Thesis : Design and Control of a Ball and Plate Didactic Device</a:t>
            </a:r>
            <a:endParaRPr lang="en-US" dirty="0"/>
          </a:p>
        </p:txBody>
      </p:sp>
      <p:sp>
        <p:nvSpPr>
          <p:cNvPr id="6" name="Slide Number Placeholder 5">
            <a:extLst>
              <a:ext uri="{FF2B5EF4-FFF2-40B4-BE49-F238E27FC236}">
                <a16:creationId xmlns:a16="http://schemas.microsoft.com/office/drawing/2014/main" id="{AA51E138-A47E-4973-89BC-324D352F3844}"/>
              </a:ext>
            </a:extLst>
          </p:cNvPr>
          <p:cNvSpPr>
            <a:spLocks noGrp="1"/>
          </p:cNvSpPr>
          <p:nvPr>
            <p:ph type="sldNum" sz="quarter" idx="12"/>
          </p:nvPr>
        </p:nvSpPr>
        <p:spPr>
          <a:xfrm>
            <a:off x="9296400" y="6356350"/>
            <a:ext cx="2743200" cy="365125"/>
          </a:xfrm>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12948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CBC2-DCE2-425D-9098-CE41593D7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41092-71EB-4029-9E4F-B275DE18E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25DAC-5125-443E-9FA0-87589A6A27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22282E9-D7CA-4FB4-B3A9-BC0B23AD67BB}"/>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7A18DD48-2B77-4D76-84C8-BCA927EE2689}"/>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8555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C1C5A6-E036-4752-A53B-D5CB68942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732B6-05BE-447C-9901-E9E0240CF7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AA12-7151-46E1-8E82-079BADB5EC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C8C7F58-A922-4FC4-A9F8-DA4F3228805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4CF0D2F2-538C-4C3F-A893-FA5A65FD92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7706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8C12-EAB4-4A0C-B012-93F6673B4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10D7D-55A1-4413-A00C-EAFF14C9A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1E5E4-10D5-445C-AD6A-752B70DE46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33D90-48FD-493F-8A52-76E6154313A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14971D5-01C5-4A3C-A151-8F70B2AC9F11}"/>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719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F04C-72E3-4E77-9A42-E4F722276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9A12AA-EE10-4669-B4F2-42DC6E416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44B2D-CDC4-4B29-A1A3-DCD8CCDEDD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5976CBB-EEC0-4BF0-97E9-C6FD340395AE}"/>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15387671-47FF-43D9-81B2-3E74500A2D03}"/>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6778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4F10-3CC3-4931-A7B4-E4135C0A8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87068-76EA-4F81-BDE4-524D3267D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9E0732-C921-4D51-BC09-3D6B2CB2F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3D1F16-6B4E-437D-BCE4-C3A6CEF382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D7D8BD-F62E-4D5D-99B4-F68E56FBC751}"/>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715718B-4B19-4B6D-92AA-242D73DB462F}"/>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298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1FBF-6DEE-42F7-BA66-2E9D6E3AD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594AB-80F5-43B4-821F-E92518C2E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293C3E-ECF7-435F-B241-0589AD263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4BF40-68BE-41CD-B737-645D6069B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959366-849E-476E-8295-E9DD7A3D1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CA9635-BCBB-47CA-8D63-3D745E24C82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B58F9E-FD47-408E-B5CA-BE73A5E28904}"/>
              </a:ext>
            </a:extLst>
          </p:cNvPr>
          <p:cNvSpPr>
            <a:spLocks noGrp="1"/>
          </p:cNvSpPr>
          <p:nvPr>
            <p:ph type="ftr" sz="quarter" idx="11"/>
          </p:nvPr>
        </p:nvSpPr>
        <p:spPr/>
        <p:txBody>
          <a:bodyPr/>
          <a:lstStyle/>
          <a:p>
            <a:r>
              <a:rPr lang="en-US"/>
              <a:t>Master Thesis : Design and Control of a Ball and Plate Didactic Device</a:t>
            </a:r>
          </a:p>
        </p:txBody>
      </p:sp>
      <p:sp>
        <p:nvSpPr>
          <p:cNvPr id="9" name="Slide Number Placeholder 8">
            <a:extLst>
              <a:ext uri="{FF2B5EF4-FFF2-40B4-BE49-F238E27FC236}">
                <a16:creationId xmlns:a16="http://schemas.microsoft.com/office/drawing/2014/main" id="{3B5C3D46-3828-48E8-BB5E-21BABA353D0C}"/>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12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D533-4F4E-4FE5-9820-8FBB05A326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439CC4-6C1B-44A5-8D5C-B911D61705B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F63F53-40C4-4E3A-B3A3-B93198677825}"/>
              </a:ext>
            </a:extLst>
          </p:cNvPr>
          <p:cNvSpPr>
            <a:spLocks noGrp="1"/>
          </p:cNvSpPr>
          <p:nvPr>
            <p:ph type="ftr" sz="quarter" idx="11"/>
          </p:nvPr>
        </p:nvSpPr>
        <p:spPr/>
        <p:txBody>
          <a:bodyPr/>
          <a:lstStyle/>
          <a:p>
            <a:r>
              <a:rPr lang="en-US"/>
              <a:t>Master Thesis : Design and Control of a Ball and Plate Didactic Device</a:t>
            </a:r>
          </a:p>
        </p:txBody>
      </p:sp>
      <p:sp>
        <p:nvSpPr>
          <p:cNvPr id="5" name="Slide Number Placeholder 4">
            <a:extLst>
              <a:ext uri="{FF2B5EF4-FFF2-40B4-BE49-F238E27FC236}">
                <a16:creationId xmlns:a16="http://schemas.microsoft.com/office/drawing/2014/main" id="{88CAB892-67D4-481D-85FF-3312783C816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52353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C51F23A-77CC-4DCC-B999-5FB294AD6520}"/>
              </a:ext>
            </a:extLst>
          </p:cNvPr>
          <p:cNvSpPr>
            <a:spLocks noGrp="1"/>
          </p:cNvSpPr>
          <p:nvPr>
            <p:ph type="ftr" sz="quarter" idx="11"/>
          </p:nvPr>
        </p:nvSpPr>
        <p:spPr>
          <a:xfrm>
            <a:off x="0" y="6480175"/>
            <a:ext cx="5210175" cy="377825"/>
          </a:xfrm>
        </p:spPr>
        <p:txBody>
          <a:bodyPr/>
          <a:lstStyle>
            <a:lvl1pPr algn="l">
              <a:defRPr>
                <a:solidFill>
                  <a:schemeClr val="bg1"/>
                </a:solidFill>
              </a:defRPr>
            </a:lvl1pPr>
          </a:lstStyle>
          <a:p>
            <a:r>
              <a:rPr lang="en-US"/>
              <a:t>Master Thesis : Design and Control of a Ball and Plate Didactic Device</a:t>
            </a:r>
            <a:endParaRPr lang="en-US" dirty="0"/>
          </a:p>
        </p:txBody>
      </p:sp>
      <p:sp>
        <p:nvSpPr>
          <p:cNvPr id="8" name="Slide Number Placeholder 5">
            <a:extLst>
              <a:ext uri="{FF2B5EF4-FFF2-40B4-BE49-F238E27FC236}">
                <a16:creationId xmlns:a16="http://schemas.microsoft.com/office/drawing/2014/main" id="{22629946-1BF3-4677-9254-166D3A59875D}"/>
              </a:ext>
            </a:extLst>
          </p:cNvPr>
          <p:cNvSpPr>
            <a:spLocks noGrp="1"/>
          </p:cNvSpPr>
          <p:nvPr>
            <p:ph type="sldNum" sz="quarter" idx="12"/>
          </p:nvPr>
        </p:nvSpPr>
        <p:spPr>
          <a:xfrm>
            <a:off x="9439275" y="6480175"/>
            <a:ext cx="2743200" cy="365125"/>
          </a:xfrm>
        </p:spPr>
        <p:txBody>
          <a:bodyPr/>
          <a:lstStyle>
            <a:lvl1pPr>
              <a:defRPr>
                <a:solidFill>
                  <a:schemeClr val="bg1"/>
                </a:solidFill>
              </a:defRPr>
            </a:lvl1pPr>
          </a:lstStyle>
          <a:p>
            <a:fld id="{317258F6-30D7-41A9-A9B2-D604B3330F71}" type="slidenum">
              <a:rPr lang="en-US" smtClean="0"/>
              <a:pPr/>
              <a:t>‹#›</a:t>
            </a:fld>
            <a:endParaRPr lang="en-US"/>
          </a:p>
        </p:txBody>
      </p:sp>
    </p:spTree>
    <p:extLst>
      <p:ext uri="{BB962C8B-B14F-4D97-AF65-F5344CB8AC3E}">
        <p14:creationId xmlns:p14="http://schemas.microsoft.com/office/powerpoint/2010/main" val="67596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5F52-147F-4A65-B97D-A5045EB2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6A1D4C-557C-4806-8285-093BC2347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76DE29-C87A-4DA4-AA29-93A84EF0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8ADCF-9479-4873-977D-A4317EBE444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7C608F-96A9-4BF3-BFCA-F382CC284FD2}"/>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91D47E7-5EFC-49B2-BC1F-29168732D7E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9230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BB17-EC45-41C6-A2BA-6E30BF35D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1D724-4FFE-4536-A235-D2334D1B3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299C0-9097-450D-9AD2-2928E1E66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13FF0-04B3-41F6-9CF8-0071853A82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F9DB21C-CCC0-431E-9D61-2457C812BE87}"/>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DF47A2A2-8016-41D1-80D5-0925EC307A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783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A8C53-6DA0-4E01-BEEF-2B9DAED27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99F34-0198-48F3-900D-0E43E064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1324-4293-49A4-9E53-C50D0F2B8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60C1C88-9C0E-42EA-9ABA-0D993B29B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7D1A672-60D0-4CB7-861B-AC8D2E258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7258F6-30D7-41A9-A9B2-D604B3330F71}" type="slidenum">
              <a:rPr lang="en-US" smtClean="0"/>
              <a:t>‹#›</a:t>
            </a:fld>
            <a:endParaRPr lang="en-US"/>
          </a:p>
        </p:txBody>
      </p:sp>
    </p:spTree>
    <p:extLst>
      <p:ext uri="{BB962C8B-B14F-4D97-AF65-F5344CB8AC3E}">
        <p14:creationId xmlns:p14="http://schemas.microsoft.com/office/powerpoint/2010/main" val="203200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01A48-1122-4887-9913-8ED660FD5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8" y="5273040"/>
            <a:ext cx="2883561" cy="1584960"/>
          </a:xfrm>
          <a:prstGeom prst="rect">
            <a:avLst/>
          </a:prstGeom>
        </p:spPr>
      </p:pic>
      <p:pic>
        <p:nvPicPr>
          <p:cNvPr id="18" name="Picture 17" descr="A dark room&#10;&#10;Description automatically generated">
            <a:extLst>
              <a:ext uri="{FF2B5EF4-FFF2-40B4-BE49-F238E27FC236}">
                <a16:creationId xmlns:a16="http://schemas.microsoft.com/office/drawing/2014/main" id="{DE9B6D59-3978-49DB-A73B-8A517F909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089" y="5471748"/>
            <a:ext cx="3108143" cy="1146903"/>
          </a:xfrm>
          <a:prstGeom prst="rect">
            <a:avLst/>
          </a:prstGeom>
        </p:spPr>
      </p:pic>
      <p:sp>
        <p:nvSpPr>
          <p:cNvPr id="19" name="TextBox 18">
            <a:extLst>
              <a:ext uri="{FF2B5EF4-FFF2-40B4-BE49-F238E27FC236}">
                <a16:creationId xmlns:a16="http://schemas.microsoft.com/office/drawing/2014/main" id="{A54938AA-FEC5-4A97-8E1B-FFE2CBDA5E79}"/>
              </a:ext>
            </a:extLst>
          </p:cNvPr>
          <p:cNvSpPr txBox="1"/>
          <p:nvPr/>
        </p:nvSpPr>
        <p:spPr>
          <a:xfrm>
            <a:off x="2549511" y="633414"/>
            <a:ext cx="7092971" cy="369332"/>
          </a:xfrm>
          <a:prstGeom prst="rect">
            <a:avLst/>
          </a:prstGeom>
          <a:noFill/>
        </p:spPr>
        <p:txBody>
          <a:bodyPr wrap="square" rtlCol="0">
            <a:spAutoFit/>
          </a:bodyPr>
          <a:lstStyle/>
          <a:p>
            <a:pPr algn="ctr"/>
            <a:r>
              <a:rPr lang="en-US" dirty="0">
                <a:latin typeface="Gill Sans MT" panose="020B0502020104020203" pitchFamily="34" charset="0"/>
                <a:ea typeface="Verdana" panose="020B0604030504040204" pitchFamily="34" charset="0"/>
                <a:cs typeface="Tahoma" panose="020B0604030504040204" pitchFamily="34" charset="0"/>
              </a:rPr>
              <a:t>Master Thesis Defense</a:t>
            </a:r>
          </a:p>
        </p:txBody>
      </p:sp>
      <p:sp>
        <p:nvSpPr>
          <p:cNvPr id="20" name="TextBox 19">
            <a:extLst>
              <a:ext uri="{FF2B5EF4-FFF2-40B4-BE49-F238E27FC236}">
                <a16:creationId xmlns:a16="http://schemas.microsoft.com/office/drawing/2014/main" id="{B4139B7F-B4C7-44A3-8717-96FE68D583D4}"/>
              </a:ext>
            </a:extLst>
          </p:cNvPr>
          <p:cNvSpPr txBox="1"/>
          <p:nvPr/>
        </p:nvSpPr>
        <p:spPr>
          <a:xfrm>
            <a:off x="4080534" y="2965383"/>
            <a:ext cx="3210184" cy="376786"/>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Author :             </a:t>
            </a:r>
            <a:r>
              <a:rPr lang="en-US" dirty="0">
                <a:latin typeface="Gill Sans MT" panose="020B0502020104020203" pitchFamily="34" charset="0"/>
                <a:ea typeface="Verdana" panose="020B0604030504040204" pitchFamily="34" charset="0"/>
                <a:cs typeface="Tahoma" panose="020B0604030504040204" pitchFamily="34" charset="0"/>
              </a:rPr>
              <a:t>Jihad </a:t>
            </a:r>
            <a:r>
              <a:rPr lang="en-US" dirty="0" err="1">
                <a:latin typeface="Gill Sans MT" panose="020B0502020104020203" pitchFamily="34" charset="0"/>
                <a:ea typeface="Verdana" panose="020B0604030504040204" pitchFamily="34" charset="0"/>
                <a:cs typeface="Tahoma" panose="020B0604030504040204" pitchFamily="34" charset="0"/>
              </a:rPr>
              <a:t>Alsamarji</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8D972EF2-A7F7-48A5-9957-7F32EFFBE120}"/>
              </a:ext>
            </a:extLst>
          </p:cNvPr>
          <p:cNvSpPr/>
          <p:nvPr/>
        </p:nvSpPr>
        <p:spPr>
          <a:xfrm>
            <a:off x="916514" y="633415"/>
            <a:ext cx="10548419" cy="21236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Rectangle 21">
            <a:extLst>
              <a:ext uri="{FF2B5EF4-FFF2-40B4-BE49-F238E27FC236}">
                <a16:creationId xmlns:a16="http://schemas.microsoft.com/office/drawing/2014/main" id="{F139EC11-3571-47E2-AF46-024199B32474}"/>
              </a:ext>
            </a:extLst>
          </p:cNvPr>
          <p:cNvSpPr/>
          <p:nvPr/>
        </p:nvSpPr>
        <p:spPr>
          <a:xfrm>
            <a:off x="4084244" y="2967573"/>
            <a:ext cx="4023511" cy="382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727062" y="818080"/>
            <a:ext cx="10737871" cy="1938992"/>
          </a:xfrm>
          <a:prstGeom prst="rect">
            <a:avLst/>
          </a:prstGeom>
          <a:noFill/>
        </p:spPr>
        <p:txBody>
          <a:bodyPr wrap="square" rtlCol="0">
            <a:spAutoFit/>
          </a:bodyPr>
          <a:lstStyle/>
          <a:p>
            <a:pPr algn="ctr"/>
            <a:r>
              <a:rPr lang="en-US" sz="6000" dirty="0">
                <a:latin typeface="Gill Sans MT" panose="020B0502020104020203" pitchFamily="34" charset="0"/>
                <a:ea typeface="Verdana" panose="020B0604030504040204" pitchFamily="34" charset="0"/>
                <a:cs typeface="Tahoma" panose="020B0604030504040204" pitchFamily="34" charset="0"/>
              </a:rPr>
              <a:t>Design and Control of a Ball and Plate Didactic Device</a:t>
            </a:r>
          </a:p>
        </p:txBody>
      </p:sp>
      <p:pic>
        <p:nvPicPr>
          <p:cNvPr id="3" name="Picture 2" descr="A close up of a logo&#10;&#10;Description automatically generated">
            <a:extLst>
              <a:ext uri="{FF2B5EF4-FFF2-40B4-BE49-F238E27FC236}">
                <a16:creationId xmlns:a16="http://schemas.microsoft.com/office/drawing/2014/main" id="{B44F93C9-181D-484F-A4F7-29F0A954B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1" y="5660434"/>
            <a:ext cx="1933394" cy="958217"/>
          </a:xfrm>
          <a:prstGeom prst="rect">
            <a:avLst/>
          </a:prstGeom>
        </p:spPr>
      </p:pic>
      <p:sp>
        <p:nvSpPr>
          <p:cNvPr id="12" name="TextBox 11">
            <a:extLst>
              <a:ext uri="{FF2B5EF4-FFF2-40B4-BE49-F238E27FC236}">
                <a16:creationId xmlns:a16="http://schemas.microsoft.com/office/drawing/2014/main" id="{E7943479-F924-4E5F-8295-2E1AC7A47BD4}"/>
              </a:ext>
            </a:extLst>
          </p:cNvPr>
          <p:cNvSpPr txBox="1"/>
          <p:nvPr/>
        </p:nvSpPr>
        <p:spPr>
          <a:xfrm>
            <a:off x="4077621" y="3559101"/>
            <a:ext cx="4307415" cy="646331"/>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Supervisor :        </a:t>
            </a:r>
            <a:r>
              <a:rPr lang="en-US" dirty="0">
                <a:latin typeface="Gill Sans MT" panose="020B0502020104020203" pitchFamily="34" charset="0"/>
                <a:ea typeface="Verdana" panose="020B0604030504040204" pitchFamily="34" charset="0"/>
                <a:cs typeface="Tahoma" panose="020B0604030504040204" pitchFamily="34" charset="0"/>
              </a:rPr>
              <a:t>Prof. Dr. Ir. </a:t>
            </a:r>
            <a:r>
              <a:rPr lang="en-US" dirty="0" err="1">
                <a:latin typeface="Gill Sans MT" panose="020B0502020104020203" pitchFamily="34" charset="0"/>
                <a:ea typeface="Verdana" panose="020B0604030504040204" pitchFamily="34" charset="0"/>
                <a:cs typeface="Tahoma" panose="020B0604030504040204" pitchFamily="34" charset="0"/>
              </a:rPr>
              <a:t>Micheal</a:t>
            </a:r>
            <a:r>
              <a:rPr lang="en-US" dirty="0">
                <a:latin typeface="Gill Sans MT" panose="020B0502020104020203" pitchFamily="34" charset="0"/>
                <a:ea typeface="Verdana" panose="020B0604030504040204" pitchFamily="34" charset="0"/>
                <a:cs typeface="Tahoma" panose="020B0604030504040204" pitchFamily="34" charset="0"/>
              </a:rPr>
              <a:t> </a:t>
            </a:r>
            <a:r>
              <a:rPr lang="en-US" dirty="0" err="1">
                <a:latin typeface="Gill Sans MT" panose="020B0502020104020203" pitchFamily="34" charset="0"/>
                <a:ea typeface="Verdana" panose="020B0604030504040204" pitchFamily="34" charset="0"/>
                <a:cs typeface="Tahoma" panose="020B0604030504040204" pitchFamily="34" charset="0"/>
              </a:rPr>
              <a:t>Kinnaert</a:t>
            </a:r>
            <a:endParaRPr lang="en-US" dirty="0">
              <a:latin typeface="Gill Sans MT" panose="020B0502020104020203" pitchFamily="34" charset="0"/>
              <a:ea typeface="Verdana" panose="020B0604030504040204" pitchFamily="34" charset="0"/>
              <a:cs typeface="Tahoma" panose="020B0604030504040204" pitchFamily="34" charset="0"/>
            </a:endParaRPr>
          </a:p>
          <a:p>
            <a:r>
              <a:rPr lang="en-US" dirty="0">
                <a:latin typeface="Gill Sans MT" panose="020B0502020104020203" pitchFamily="34" charset="0"/>
                <a:ea typeface="Verdana" panose="020B0604030504040204" pitchFamily="34" charset="0"/>
                <a:cs typeface="Tahoma" panose="020B0604030504040204" pitchFamily="34" charset="0"/>
              </a:rPr>
              <a:t>    	     Ir. Laurent </a:t>
            </a:r>
            <a:r>
              <a:rPr lang="en-US" dirty="0" err="1">
                <a:latin typeface="Gill Sans MT" panose="020B0502020104020203" pitchFamily="34" charset="0"/>
                <a:ea typeface="Verdana" panose="020B0604030504040204" pitchFamily="34" charset="0"/>
                <a:cs typeface="Tahoma" panose="020B0604030504040204" pitchFamily="34" charset="0"/>
              </a:rPr>
              <a:t>Catoire</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64E4FBF6-57CB-46E1-9AD2-152BBE493CF1}"/>
              </a:ext>
            </a:extLst>
          </p:cNvPr>
          <p:cNvSpPr/>
          <p:nvPr/>
        </p:nvSpPr>
        <p:spPr>
          <a:xfrm>
            <a:off x="4080534" y="3561172"/>
            <a:ext cx="4027221" cy="9318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4" name="TextBox 13">
            <a:extLst>
              <a:ext uri="{FF2B5EF4-FFF2-40B4-BE49-F238E27FC236}">
                <a16:creationId xmlns:a16="http://schemas.microsoft.com/office/drawing/2014/main" id="{F96B2FDE-9859-4932-8A35-219236ADACAC}"/>
              </a:ext>
            </a:extLst>
          </p:cNvPr>
          <p:cNvSpPr txBox="1"/>
          <p:nvPr/>
        </p:nvSpPr>
        <p:spPr>
          <a:xfrm>
            <a:off x="4039522" y="4091132"/>
            <a:ext cx="3915833" cy="369332"/>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Co-supervisor :   </a:t>
            </a:r>
            <a:r>
              <a:rPr lang="en-US" dirty="0"/>
              <a:t>Dr. Ir. Christoph Mertens</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777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10</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27" y="1697523"/>
            <a:ext cx="4407126" cy="2724290"/>
          </a:xfrm>
          <a:prstGeom prst="rect">
            <a:avLst/>
          </a:prstGeom>
        </p:spPr>
      </p:pic>
      <p:sp>
        <p:nvSpPr>
          <p:cNvPr id="17" name="TextBox 16">
            <a:extLst>
              <a:ext uri="{FF2B5EF4-FFF2-40B4-BE49-F238E27FC236}">
                <a16:creationId xmlns:a16="http://schemas.microsoft.com/office/drawing/2014/main" id="{5435B2A3-0C2C-4E00-9381-B915AD47BA9C}"/>
              </a:ext>
            </a:extLst>
          </p:cNvPr>
          <p:cNvSpPr txBox="1"/>
          <p:nvPr/>
        </p:nvSpPr>
        <p:spPr>
          <a:xfrm>
            <a:off x="5210175" y="786884"/>
            <a:ext cx="655653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Ball Obtained By LaGrange formulation :</a:t>
            </a:r>
          </a:p>
        </p:txBody>
      </p:sp>
      <p:pic>
        <p:nvPicPr>
          <p:cNvPr id="19" name="Picture 18" descr="A close up of a screen&#10;&#10;Description automatically generated">
            <a:extLst>
              <a:ext uri="{FF2B5EF4-FFF2-40B4-BE49-F238E27FC236}">
                <a16:creationId xmlns:a16="http://schemas.microsoft.com/office/drawing/2014/main" id="{D82F0781-968F-4135-B302-B935A5E34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645" y="1314450"/>
            <a:ext cx="3779573" cy="4229100"/>
          </a:xfrm>
          <a:prstGeom prst="rect">
            <a:avLst/>
          </a:prstGeom>
        </p:spPr>
      </p:pic>
      <p:graphicFrame>
        <p:nvGraphicFramePr>
          <p:cNvPr id="21" name="Object 20">
            <a:extLst>
              <a:ext uri="{FF2B5EF4-FFF2-40B4-BE49-F238E27FC236}">
                <a16:creationId xmlns:a16="http://schemas.microsoft.com/office/drawing/2014/main" id="{FA322F5B-ABC5-4668-943D-852101A7591E}"/>
              </a:ext>
            </a:extLst>
          </p:cNvPr>
          <p:cNvGraphicFramePr>
            <a:graphicFrameLocks noChangeAspect="1"/>
          </p:cNvGraphicFramePr>
          <p:nvPr>
            <p:extLst>
              <p:ext uri="{D42A27DB-BD31-4B8C-83A1-F6EECF244321}">
                <p14:modId xmlns:p14="http://schemas.microsoft.com/office/powerpoint/2010/main" val="318946604"/>
              </p:ext>
            </p:extLst>
          </p:nvPr>
        </p:nvGraphicFramePr>
        <p:xfrm>
          <a:off x="9439275" y="1574577"/>
          <a:ext cx="2192655" cy="518264"/>
        </p:xfrm>
        <a:graphic>
          <a:graphicData uri="http://schemas.openxmlformats.org/presentationml/2006/ole">
            <mc:AlternateContent xmlns:mc="http://schemas.openxmlformats.org/markup-compatibility/2006">
              <mc:Choice xmlns:v="urn:schemas-microsoft-com:vml" Requires="v">
                <p:oleObj spid="_x0000_s16388" name="Image" r:id="rId5" imgW="4190400" imgH="990360" progId="Photoshop.Image.16">
                  <p:embed/>
                </p:oleObj>
              </mc:Choice>
              <mc:Fallback>
                <p:oleObj name="Image" r:id="rId5" imgW="4190400" imgH="990360" progId="Photoshop.Image.16">
                  <p:embed/>
                  <p:pic>
                    <p:nvPicPr>
                      <p:cNvPr id="0" name=""/>
                      <p:cNvPicPr/>
                      <p:nvPr/>
                    </p:nvPicPr>
                    <p:blipFill>
                      <a:blip r:embed="rId6"/>
                      <a:stretch>
                        <a:fillRect/>
                      </a:stretch>
                    </p:blipFill>
                    <p:spPr>
                      <a:xfrm>
                        <a:off x="9439275" y="1574577"/>
                        <a:ext cx="2192655" cy="518264"/>
                      </a:xfrm>
                      <a:prstGeom prst="rect">
                        <a:avLst/>
                      </a:prstGeom>
                    </p:spPr>
                  </p:pic>
                </p:oleObj>
              </mc:Fallback>
            </mc:AlternateContent>
          </a:graphicData>
        </a:graphic>
      </p:graphicFrame>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0818" y="4890186"/>
            <a:ext cx="3360057" cy="941237"/>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7241377" y="4799381"/>
            <a:ext cx="3569498" cy="10320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167010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11</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7" y="1697523"/>
            <a:ext cx="4407126" cy="2724290"/>
          </a:xfrm>
          <a:prstGeom prst="rect">
            <a:avLst/>
          </a:prstGeom>
        </p:spPr>
      </p:pic>
      <p:pic>
        <p:nvPicPr>
          <p:cNvPr id="12" name="Picture 11" descr="A black sign with white text&#10;&#10;Description automatically generated">
            <a:extLst>
              <a:ext uri="{FF2B5EF4-FFF2-40B4-BE49-F238E27FC236}">
                <a16:creationId xmlns:a16="http://schemas.microsoft.com/office/drawing/2014/main" id="{41916B8B-E537-4DC3-8B0E-C5AE9181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475" y="1111117"/>
            <a:ext cx="3714750" cy="866379"/>
          </a:xfrm>
          <a:prstGeom prst="rect">
            <a:avLst/>
          </a:prstGeom>
        </p:spPr>
      </p:pic>
      <p:sp>
        <p:nvSpPr>
          <p:cNvPr id="16" name="TextBox 15">
            <a:extLst>
              <a:ext uri="{FF2B5EF4-FFF2-40B4-BE49-F238E27FC236}">
                <a16:creationId xmlns:a16="http://schemas.microsoft.com/office/drawing/2014/main" id="{C7C0B434-AF90-4386-8935-8C2C25AF2119}"/>
              </a:ext>
            </a:extLst>
          </p:cNvPr>
          <p:cNvSpPr txBox="1"/>
          <p:nvPr/>
        </p:nvSpPr>
        <p:spPr>
          <a:xfrm>
            <a:off x="5210175" y="572420"/>
            <a:ext cx="6556538"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Servo motor obtained by second order assumption :</a:t>
            </a:r>
          </a:p>
        </p:txBody>
      </p:sp>
      <p:sp>
        <p:nvSpPr>
          <p:cNvPr id="13" name="TextBox 12">
            <a:extLst>
              <a:ext uri="{FF2B5EF4-FFF2-40B4-BE49-F238E27FC236}">
                <a16:creationId xmlns:a16="http://schemas.microsoft.com/office/drawing/2014/main" id="{9A071F6B-0B5F-4647-87B0-F8684A7CBC12}"/>
              </a:ext>
            </a:extLst>
          </p:cNvPr>
          <p:cNvSpPr txBox="1"/>
          <p:nvPr/>
        </p:nvSpPr>
        <p:spPr>
          <a:xfrm>
            <a:off x="6467475" y="2080067"/>
            <a:ext cx="4564616" cy="646331"/>
          </a:xfrm>
          <a:prstGeom prst="rect">
            <a:avLst/>
          </a:prstGeom>
          <a:noFill/>
        </p:spPr>
        <p:txBody>
          <a:bodyPr wrap="square" rtlCol="0">
            <a:spAutoFit/>
          </a:bodyPr>
          <a:lstStyle/>
          <a:p>
            <a:pPr marL="285750" indent="-285750">
              <a:buFontTx/>
              <a:buChar char="-"/>
            </a:pPr>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Needs Validation !</a:t>
            </a:r>
          </a:p>
          <a:p>
            <a:pPr marL="285750" indent="-285750">
              <a:buFontTx/>
              <a:buChar char="-"/>
            </a:pPr>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Determine parameters by identification !</a:t>
            </a:r>
          </a:p>
        </p:txBody>
      </p:sp>
    </p:spTree>
    <p:extLst>
      <p:ext uri="{BB962C8B-B14F-4D97-AF65-F5344CB8AC3E}">
        <p14:creationId xmlns:p14="http://schemas.microsoft.com/office/powerpoint/2010/main" val="31919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12</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pic>
        <p:nvPicPr>
          <p:cNvPr id="7" name="Picture 6">
            <a:extLst>
              <a:ext uri="{FF2B5EF4-FFF2-40B4-BE49-F238E27FC236}">
                <a16:creationId xmlns:a16="http://schemas.microsoft.com/office/drawing/2014/main" id="{CF6713DD-C38B-4441-B7ED-930DFCA952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60" y="1257300"/>
            <a:ext cx="6072640" cy="455448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A55BD523-6AA9-4AD1-91F2-2070CBAB2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1295590"/>
            <a:ext cx="6021586" cy="4516190"/>
          </a:xfrm>
          <a:prstGeom prst="rect">
            <a:avLst/>
          </a:prstGeom>
        </p:spPr>
      </p:pic>
    </p:spTree>
    <p:extLst>
      <p:ext uri="{BB962C8B-B14F-4D97-AF65-F5344CB8AC3E}">
        <p14:creationId xmlns:p14="http://schemas.microsoft.com/office/powerpoint/2010/main" val="199278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13</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pic>
        <p:nvPicPr>
          <p:cNvPr id="8" name="Picture 7" descr="A screenshot of a cell phone&#10;&#10;Description automatically generated">
            <a:extLst>
              <a:ext uri="{FF2B5EF4-FFF2-40B4-BE49-F238E27FC236}">
                <a16:creationId xmlns:a16="http://schemas.microsoft.com/office/drawing/2014/main" id="{F51460D7-856B-4E0D-B714-93F3DBB87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045" y="1111566"/>
            <a:ext cx="7089910" cy="5317433"/>
          </a:xfrm>
          <a:prstGeom prst="rect">
            <a:avLst/>
          </a:prstGeom>
        </p:spPr>
      </p:pic>
    </p:spTree>
    <p:extLst>
      <p:ext uri="{BB962C8B-B14F-4D97-AF65-F5344CB8AC3E}">
        <p14:creationId xmlns:p14="http://schemas.microsoft.com/office/powerpoint/2010/main" val="350055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19E4FF3E-B380-45EE-BB3F-3788C8CF5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086"/>
            <a:ext cx="12192000" cy="5784850"/>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14</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spTree>
    <p:extLst>
      <p:ext uri="{BB962C8B-B14F-4D97-AF65-F5344CB8AC3E}">
        <p14:creationId xmlns:p14="http://schemas.microsoft.com/office/powerpoint/2010/main" val="51946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D828267C-D723-4C67-ABBE-E960A0BAB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0" y="1367581"/>
            <a:ext cx="9047619" cy="473333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pic>
        <p:nvPicPr>
          <p:cNvPr id="13" name="Picture 12" descr="A picture containing sky&#10;&#10;Description automatically generated">
            <a:extLst>
              <a:ext uri="{FF2B5EF4-FFF2-40B4-BE49-F238E27FC236}">
                <a16:creationId xmlns:a16="http://schemas.microsoft.com/office/drawing/2014/main" id="{FF132805-D776-44E2-B95F-BD85CCB63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859" y="757086"/>
            <a:ext cx="2718648" cy="955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5448745-7640-440C-BDFF-96A27DBE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186" y="2138116"/>
            <a:ext cx="3421906" cy="1892113"/>
          </a:xfrm>
          <a:prstGeom prst="rect">
            <a:avLst/>
          </a:prstGeom>
        </p:spPr>
      </p:pic>
    </p:spTree>
    <p:extLst>
      <p:ext uri="{BB962C8B-B14F-4D97-AF65-F5344CB8AC3E}">
        <p14:creationId xmlns:p14="http://schemas.microsoft.com/office/powerpoint/2010/main" val="41466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7" y="1697523"/>
            <a:ext cx="4407126" cy="2724290"/>
          </a:xfrm>
          <a:prstGeom prst="rect">
            <a:avLst/>
          </a:prstGeom>
        </p:spPr>
      </p:pic>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617" y="1697523"/>
            <a:ext cx="3360057" cy="941237"/>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616176" y="1606718"/>
            <a:ext cx="4099560" cy="182427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2" name="Picture 11" descr="A black sign with white text&#10;&#10;Description automatically generated">
            <a:extLst>
              <a:ext uri="{FF2B5EF4-FFF2-40B4-BE49-F238E27FC236}">
                <a16:creationId xmlns:a16="http://schemas.microsoft.com/office/drawing/2014/main" id="{24384D7A-B27E-461F-B008-BD7889261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617" y="2461846"/>
            <a:ext cx="3714750" cy="866379"/>
          </a:xfrm>
          <a:prstGeom prst="rect">
            <a:avLst/>
          </a:prstGeom>
        </p:spPr>
      </p:pic>
      <p:sp>
        <p:nvSpPr>
          <p:cNvPr id="13" name="TextBox 12">
            <a:extLst>
              <a:ext uri="{FF2B5EF4-FFF2-40B4-BE49-F238E27FC236}">
                <a16:creationId xmlns:a16="http://schemas.microsoft.com/office/drawing/2014/main" id="{813FCFB2-A407-4BEF-B496-E1967FF10B34}"/>
              </a:ext>
            </a:extLst>
          </p:cNvPr>
          <p:cNvSpPr txBox="1"/>
          <p:nvPr/>
        </p:nvSpPr>
        <p:spPr>
          <a:xfrm>
            <a:off x="6400684" y="3521794"/>
            <a:ext cx="4564616"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 Need a third equation to link Alpha to Theta !</a:t>
            </a:r>
          </a:p>
        </p:txBody>
      </p:sp>
    </p:spTree>
    <p:extLst>
      <p:ext uri="{BB962C8B-B14F-4D97-AF65-F5344CB8AC3E}">
        <p14:creationId xmlns:p14="http://schemas.microsoft.com/office/powerpoint/2010/main" val="118449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17</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4" name="Picture 13" descr="A picture containing traffic light, traffic, light, transport&#10;&#10;Description automatically generated">
            <a:extLst>
              <a:ext uri="{FF2B5EF4-FFF2-40B4-BE49-F238E27FC236}">
                <a16:creationId xmlns:a16="http://schemas.microsoft.com/office/drawing/2014/main" id="{7F5ED307-C683-4700-9490-EEBED4F07906}"/>
              </a:ext>
            </a:extLst>
          </p:cNvPr>
          <p:cNvPicPr>
            <a:picLocks noChangeAspect="1"/>
          </p:cNvPicPr>
          <p:nvPr/>
        </p:nvPicPr>
        <p:blipFill rotWithShape="1">
          <a:blip r:embed="rId2">
            <a:extLst>
              <a:ext uri="{28A0092B-C50C-407E-A947-70E740481C1C}">
                <a14:useLocalDpi xmlns:a14="http://schemas.microsoft.com/office/drawing/2010/main" val="0"/>
              </a:ext>
            </a:extLst>
          </a:blip>
          <a:srcRect t="2223"/>
          <a:stretch/>
        </p:blipFill>
        <p:spPr>
          <a:xfrm>
            <a:off x="425287" y="1611630"/>
            <a:ext cx="4546834" cy="3719292"/>
          </a:xfrm>
          <a:prstGeom prst="rect">
            <a:avLst/>
          </a:prstGeom>
        </p:spPr>
      </p:pic>
      <p:pic>
        <p:nvPicPr>
          <p:cNvPr id="17" name="Picture 16">
            <a:extLst>
              <a:ext uri="{FF2B5EF4-FFF2-40B4-BE49-F238E27FC236}">
                <a16:creationId xmlns:a16="http://schemas.microsoft.com/office/drawing/2014/main" id="{E6E729F3-B139-4FA6-A198-84DCA44C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84" y="2065258"/>
            <a:ext cx="6798945" cy="2984903"/>
          </a:xfrm>
          <a:prstGeom prst="rect">
            <a:avLst/>
          </a:prstGeom>
        </p:spPr>
      </p:pic>
    </p:spTree>
    <p:extLst>
      <p:ext uri="{BB962C8B-B14F-4D97-AF65-F5344CB8AC3E}">
        <p14:creationId xmlns:p14="http://schemas.microsoft.com/office/powerpoint/2010/main" val="988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18</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7" name="Picture 6" descr="A screen shot of a computer&#10;&#10;Description automatically generated">
            <a:extLst>
              <a:ext uri="{FF2B5EF4-FFF2-40B4-BE49-F238E27FC236}">
                <a16:creationId xmlns:a16="http://schemas.microsoft.com/office/drawing/2014/main" id="{D069B2FA-E80B-443F-9111-451C66FCB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6" y="1813799"/>
            <a:ext cx="5681708" cy="325257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16F6A8E6-1E8C-4411-8D3E-6B745BF08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5555"/>
            <a:ext cx="5744894" cy="3909060"/>
          </a:xfrm>
          <a:prstGeom prst="rect">
            <a:avLst/>
          </a:prstGeom>
        </p:spPr>
      </p:pic>
    </p:spTree>
    <p:extLst>
      <p:ext uri="{BB962C8B-B14F-4D97-AF65-F5344CB8AC3E}">
        <p14:creationId xmlns:p14="http://schemas.microsoft.com/office/powerpoint/2010/main" val="28037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bject&#10;&#10;Description automatically generated">
            <a:extLst>
              <a:ext uri="{FF2B5EF4-FFF2-40B4-BE49-F238E27FC236}">
                <a16:creationId xmlns:a16="http://schemas.microsoft.com/office/drawing/2014/main" id="{1874410B-E1B9-4D2A-B442-DCA1BC635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3102" y="3248526"/>
            <a:ext cx="1646145" cy="667356"/>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19</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8" name="Picture 7" descr="A screen shot of a computer&#10;&#10;Description automatically generated">
            <a:extLst>
              <a:ext uri="{FF2B5EF4-FFF2-40B4-BE49-F238E27FC236}">
                <a16:creationId xmlns:a16="http://schemas.microsoft.com/office/drawing/2014/main" id="{360FD318-A0C5-4A72-95F8-833AC43D99CF}"/>
              </a:ext>
            </a:extLst>
          </p:cNvPr>
          <p:cNvPicPr>
            <a:picLocks noChangeAspect="1"/>
          </p:cNvPicPr>
          <p:nvPr/>
        </p:nvPicPr>
        <p:blipFill rotWithShape="1">
          <a:blip r:embed="rId3">
            <a:extLst>
              <a:ext uri="{28A0092B-C50C-407E-A947-70E740481C1C}">
                <a14:useLocalDpi xmlns:a14="http://schemas.microsoft.com/office/drawing/2010/main" val="0"/>
              </a:ext>
            </a:extLst>
          </a:blip>
          <a:srcRect r="8359"/>
          <a:stretch/>
        </p:blipFill>
        <p:spPr>
          <a:xfrm>
            <a:off x="-885825" y="1016364"/>
            <a:ext cx="11172825" cy="5359400"/>
          </a:xfrm>
          <a:prstGeom prst="rect">
            <a:avLst/>
          </a:prstGeom>
        </p:spPr>
      </p:pic>
      <p:sp>
        <p:nvSpPr>
          <p:cNvPr id="12" name="Rectangle 11">
            <a:extLst>
              <a:ext uri="{FF2B5EF4-FFF2-40B4-BE49-F238E27FC236}">
                <a16:creationId xmlns:a16="http://schemas.microsoft.com/office/drawing/2014/main" id="{0B654B72-6CB2-4DF5-B4BE-A22BFD125210}"/>
              </a:ext>
            </a:extLst>
          </p:cNvPr>
          <p:cNvSpPr/>
          <p:nvPr/>
        </p:nvSpPr>
        <p:spPr>
          <a:xfrm>
            <a:off x="10483102" y="3242510"/>
            <a:ext cx="1646145" cy="58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41815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pic>
        <p:nvPicPr>
          <p:cNvPr id="30" name="Picture 29" descr="A screen shot of a computer&#10;&#10;Description automatically generated">
            <a:extLst>
              <a:ext uri="{FF2B5EF4-FFF2-40B4-BE49-F238E27FC236}">
                <a16:creationId xmlns:a16="http://schemas.microsoft.com/office/drawing/2014/main" id="{77C77F5A-173B-4F3C-9089-DA8E1C267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2</a:t>
            </a:fld>
            <a:endParaRPr lang="en-US"/>
          </a:p>
        </p:txBody>
      </p:sp>
    </p:spTree>
    <p:extLst>
      <p:ext uri="{BB962C8B-B14F-4D97-AF65-F5344CB8AC3E}">
        <p14:creationId xmlns:p14="http://schemas.microsoft.com/office/powerpoint/2010/main" val="349529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20</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7" y="1697523"/>
            <a:ext cx="4407126" cy="2724290"/>
          </a:xfrm>
          <a:prstGeom prst="rect">
            <a:avLst/>
          </a:prstGeom>
        </p:spPr>
      </p:pic>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617" y="1697523"/>
            <a:ext cx="3360057" cy="941237"/>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616176" y="1606718"/>
            <a:ext cx="4099560" cy="182427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7" name="Picture 6" descr="A picture containing object&#10;&#10;Description automatically generated">
            <a:extLst>
              <a:ext uri="{FF2B5EF4-FFF2-40B4-BE49-F238E27FC236}">
                <a16:creationId xmlns:a16="http://schemas.microsoft.com/office/drawing/2014/main" id="{23FDEB3D-343D-4E83-B188-8709CBE2A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160" y="2638760"/>
            <a:ext cx="3674856" cy="604796"/>
          </a:xfrm>
          <a:prstGeom prst="rect">
            <a:avLst/>
          </a:prstGeom>
        </p:spPr>
      </p:pic>
    </p:spTree>
    <p:extLst>
      <p:ext uri="{BB962C8B-B14F-4D97-AF65-F5344CB8AC3E}">
        <p14:creationId xmlns:p14="http://schemas.microsoft.com/office/powerpoint/2010/main" val="160739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21</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2260763" cy="3395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6036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LTI State Space Model</a:t>
            </a:r>
          </a:p>
        </p:txBody>
      </p:sp>
      <p:pic>
        <p:nvPicPr>
          <p:cNvPr id="7" name="Picture 6" descr="A screen shot of a computer&#10;&#10;Description automatically generated">
            <a:extLst>
              <a:ext uri="{FF2B5EF4-FFF2-40B4-BE49-F238E27FC236}">
                <a16:creationId xmlns:a16="http://schemas.microsoft.com/office/drawing/2014/main" id="{DB809605-E8AD-4EB0-9EC8-24B1DECF308D}"/>
              </a:ext>
            </a:extLst>
          </p:cNvPr>
          <p:cNvPicPr>
            <a:picLocks noChangeAspect="1"/>
          </p:cNvPicPr>
          <p:nvPr/>
        </p:nvPicPr>
        <p:blipFill rotWithShape="1">
          <a:blip r:embed="rId2">
            <a:extLst>
              <a:ext uri="{28A0092B-C50C-407E-A947-70E740481C1C}">
                <a14:useLocalDpi xmlns:a14="http://schemas.microsoft.com/office/drawing/2010/main" val="0"/>
              </a:ext>
            </a:extLst>
          </a:blip>
          <a:srcRect l="33911" t="10000" r="20772" b="70249"/>
          <a:stretch/>
        </p:blipFill>
        <p:spPr>
          <a:xfrm>
            <a:off x="4686300" y="400050"/>
            <a:ext cx="4316732" cy="1143000"/>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CFB3EAB4-A894-48A8-B449-86528A43CEB7}"/>
              </a:ext>
            </a:extLst>
          </p:cNvPr>
          <p:cNvPicPr>
            <a:picLocks noChangeAspect="1"/>
          </p:cNvPicPr>
          <p:nvPr/>
        </p:nvPicPr>
        <p:blipFill rotWithShape="1">
          <a:blip r:embed="rId2">
            <a:extLst>
              <a:ext uri="{28A0092B-C50C-407E-A947-70E740481C1C}">
                <a14:useLocalDpi xmlns:a14="http://schemas.microsoft.com/office/drawing/2010/main" val="0"/>
              </a:ext>
            </a:extLst>
          </a:blip>
          <a:srcRect l="5314" t="29758" r="20772" b="58000"/>
          <a:stretch/>
        </p:blipFill>
        <p:spPr>
          <a:xfrm>
            <a:off x="2857502" y="1543050"/>
            <a:ext cx="7040880" cy="70843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AD0109B-4006-43C6-A8FF-20225D530FE1}"/>
              </a:ext>
            </a:extLst>
          </p:cNvPr>
          <p:cNvPicPr>
            <a:picLocks noChangeAspect="1"/>
          </p:cNvPicPr>
          <p:nvPr/>
        </p:nvPicPr>
        <p:blipFill rotWithShape="1">
          <a:blip r:embed="rId2">
            <a:extLst>
              <a:ext uri="{28A0092B-C50C-407E-A947-70E740481C1C}">
                <a14:useLocalDpi xmlns:a14="http://schemas.microsoft.com/office/drawing/2010/main" val="0"/>
              </a:ext>
            </a:extLst>
          </a:blip>
          <a:srcRect l="10681" t="47000" r="16317" b="20900"/>
          <a:stretch/>
        </p:blipFill>
        <p:spPr>
          <a:xfrm>
            <a:off x="3088007" y="2528512"/>
            <a:ext cx="6579870" cy="1757737"/>
          </a:xfrm>
          <a:prstGeom prst="rect">
            <a:avLst/>
          </a:prstGeom>
        </p:spPr>
      </p:pic>
      <p:pic>
        <p:nvPicPr>
          <p:cNvPr id="12" name="Picture 11" descr="A screen shot of a clock&#10;&#10;Description automatically generated">
            <a:extLst>
              <a:ext uri="{FF2B5EF4-FFF2-40B4-BE49-F238E27FC236}">
                <a16:creationId xmlns:a16="http://schemas.microsoft.com/office/drawing/2014/main" id="{81EFC78B-426D-43B1-84D5-896CD3953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387" y="4286249"/>
            <a:ext cx="4017129" cy="1856838"/>
          </a:xfrm>
          <a:prstGeom prst="rect">
            <a:avLst/>
          </a:prstGeom>
        </p:spPr>
      </p:pic>
    </p:spTree>
    <p:extLst>
      <p:ext uri="{BB962C8B-B14F-4D97-AF65-F5344CB8AC3E}">
        <p14:creationId xmlns:p14="http://schemas.microsoft.com/office/powerpoint/2010/main" val="40010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22</a:t>
            </a:fld>
            <a:endParaRPr lang="en-US"/>
          </a:p>
        </p:txBody>
      </p:sp>
      <p:pic>
        <p:nvPicPr>
          <p:cNvPr id="8" name="Picture 7" descr="A picture containing indoor, wall, television, screen&#10;&#10;Description automatically generated">
            <a:extLst>
              <a:ext uri="{FF2B5EF4-FFF2-40B4-BE49-F238E27FC236}">
                <a16:creationId xmlns:a16="http://schemas.microsoft.com/office/drawing/2014/main" id="{05148F6D-7DDE-4F85-BA79-3D54D3891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970" y="384449"/>
            <a:ext cx="6451449" cy="2914310"/>
          </a:xfrm>
          <a:prstGeom prst="rect">
            <a:avLst/>
          </a:prstGeom>
        </p:spPr>
      </p:pic>
      <p:pic>
        <p:nvPicPr>
          <p:cNvPr id="13" name="Picture 12" descr="A picture containing indoor&#10;&#10;Description automatically generated">
            <a:extLst>
              <a:ext uri="{FF2B5EF4-FFF2-40B4-BE49-F238E27FC236}">
                <a16:creationId xmlns:a16="http://schemas.microsoft.com/office/drawing/2014/main" id="{FE032298-9E77-48CA-96DF-3BE4875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291" y="3559241"/>
            <a:ext cx="6476128" cy="2920934"/>
          </a:xfrm>
          <a:prstGeom prst="rect">
            <a:avLst/>
          </a:prstGeom>
        </p:spPr>
      </p:pic>
      <p:sp>
        <p:nvSpPr>
          <p:cNvPr id="16" name="Rectangle 15">
            <a:extLst>
              <a:ext uri="{FF2B5EF4-FFF2-40B4-BE49-F238E27FC236}">
                <a16:creationId xmlns:a16="http://schemas.microsoft.com/office/drawing/2014/main" id="{725EC928-AB51-41AF-B1D4-6BA8D5954637}"/>
              </a:ext>
            </a:extLst>
          </p:cNvPr>
          <p:cNvSpPr/>
          <p:nvPr/>
        </p:nvSpPr>
        <p:spPr>
          <a:xfrm>
            <a:off x="425287" y="602218"/>
            <a:ext cx="2763683" cy="3693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sp>
        <p:nvSpPr>
          <p:cNvPr id="19" name="TextBox 18">
            <a:extLst>
              <a:ext uri="{FF2B5EF4-FFF2-40B4-BE49-F238E27FC236}">
                <a16:creationId xmlns:a16="http://schemas.microsoft.com/office/drawing/2014/main" id="{964389CF-64ED-41FF-BCEF-47355FBF9254}"/>
              </a:ext>
            </a:extLst>
          </p:cNvPr>
          <p:cNvSpPr txBox="1"/>
          <p:nvPr/>
        </p:nvSpPr>
        <p:spPr>
          <a:xfrm>
            <a:off x="10140787" y="1656938"/>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&lt; 15</a:t>
            </a:r>
          </a:p>
        </p:txBody>
      </p:sp>
      <p:sp>
        <p:nvSpPr>
          <p:cNvPr id="20" name="TextBox 19">
            <a:extLst>
              <a:ext uri="{FF2B5EF4-FFF2-40B4-BE49-F238E27FC236}">
                <a16:creationId xmlns:a16="http://schemas.microsoft.com/office/drawing/2014/main" id="{321BF9A9-B7F8-4E74-9221-D9EDBDCD0EFE}"/>
              </a:ext>
            </a:extLst>
          </p:cNvPr>
          <p:cNvSpPr txBox="1"/>
          <p:nvPr/>
        </p:nvSpPr>
        <p:spPr>
          <a:xfrm>
            <a:off x="10140786" y="4838354"/>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&gt; 15</a:t>
            </a:r>
          </a:p>
        </p:txBody>
      </p:sp>
    </p:spTree>
    <p:extLst>
      <p:ext uri="{BB962C8B-B14F-4D97-AF65-F5344CB8AC3E}">
        <p14:creationId xmlns:p14="http://schemas.microsoft.com/office/powerpoint/2010/main" val="33653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2609850" y="2158829"/>
            <a:ext cx="6638925"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2778112"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Control Design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23</a:t>
            </a:fld>
            <a:endParaRPr lang="en-US">
              <a:solidFill>
                <a:schemeClr val="tx1"/>
              </a:solidFill>
            </a:endParaRPr>
          </a:p>
        </p:txBody>
      </p:sp>
    </p:spTree>
    <p:extLst>
      <p:ext uri="{BB962C8B-B14F-4D97-AF65-F5344CB8AC3E}">
        <p14:creationId xmlns:p14="http://schemas.microsoft.com/office/powerpoint/2010/main" val="11402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24</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9"/>
            <a:ext cx="238649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 System Design</a:t>
            </a:r>
          </a:p>
        </p:txBody>
      </p:sp>
      <p:sp>
        <p:nvSpPr>
          <p:cNvPr id="10" name="TextBox 9">
            <a:extLst>
              <a:ext uri="{FF2B5EF4-FFF2-40B4-BE49-F238E27FC236}">
                <a16:creationId xmlns:a16="http://schemas.microsoft.com/office/drawing/2014/main" id="{2D51CDF3-5F11-4E21-8E3C-D1D2FC968210}"/>
              </a:ext>
            </a:extLst>
          </p:cNvPr>
          <p:cNvSpPr txBox="1"/>
          <p:nvPr/>
        </p:nvSpPr>
        <p:spPr>
          <a:xfrm>
            <a:off x="1084417" y="2565051"/>
            <a:ext cx="2893223" cy="1200329"/>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States of equilibrium</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Observability Analysis</a:t>
            </a:r>
          </a:p>
        </p:txBody>
      </p:sp>
      <p:sp>
        <p:nvSpPr>
          <p:cNvPr id="11" name="Rectangle 10">
            <a:extLst>
              <a:ext uri="{FF2B5EF4-FFF2-40B4-BE49-F238E27FC236}">
                <a16:creationId xmlns:a16="http://schemas.microsoft.com/office/drawing/2014/main" id="{41056A72-152D-4833-AA96-86FB73523D39}"/>
              </a:ext>
            </a:extLst>
          </p:cNvPr>
          <p:cNvSpPr/>
          <p:nvPr/>
        </p:nvSpPr>
        <p:spPr>
          <a:xfrm>
            <a:off x="1065367" y="2447629"/>
            <a:ext cx="2489363" cy="14500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2" name="TextBox 11">
            <a:extLst>
              <a:ext uri="{FF2B5EF4-FFF2-40B4-BE49-F238E27FC236}">
                <a16:creationId xmlns:a16="http://schemas.microsoft.com/office/drawing/2014/main" id="{04617EB7-A81E-483F-A5BC-3A16502DB08E}"/>
              </a:ext>
            </a:extLst>
          </p:cNvPr>
          <p:cNvSpPr txBox="1"/>
          <p:nvPr/>
        </p:nvSpPr>
        <p:spPr>
          <a:xfrm>
            <a:off x="1225149" y="1979466"/>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Interesting to check</a:t>
            </a:r>
          </a:p>
        </p:txBody>
      </p:sp>
      <p:pic>
        <p:nvPicPr>
          <p:cNvPr id="5" name="Picture 4" descr="A picture containing table, furniture&#10;&#10;Description automatically generated">
            <a:extLst>
              <a:ext uri="{FF2B5EF4-FFF2-40B4-BE49-F238E27FC236}">
                <a16:creationId xmlns:a16="http://schemas.microsoft.com/office/drawing/2014/main" id="{384D9DF1-A5EB-4E3F-90D7-55F5D965939E}"/>
              </a:ext>
            </a:extLst>
          </p:cNvPr>
          <p:cNvPicPr>
            <a:picLocks noChangeAspect="1"/>
          </p:cNvPicPr>
          <p:nvPr/>
        </p:nvPicPr>
        <p:blipFill rotWithShape="1">
          <a:blip r:embed="rId2">
            <a:extLst>
              <a:ext uri="{28A0092B-C50C-407E-A947-70E740481C1C}">
                <a14:useLocalDpi xmlns:a14="http://schemas.microsoft.com/office/drawing/2010/main" val="0"/>
              </a:ext>
            </a:extLst>
          </a:blip>
          <a:srcRect l="30752" t="48257" r="14788" b="14115"/>
          <a:stretch/>
        </p:blipFill>
        <p:spPr>
          <a:xfrm>
            <a:off x="5303520" y="297180"/>
            <a:ext cx="4926330" cy="2468880"/>
          </a:xfrm>
          <a:prstGeom prst="rect">
            <a:avLst/>
          </a:prstGeom>
        </p:spPr>
      </p:pic>
      <p:sp>
        <p:nvSpPr>
          <p:cNvPr id="15" name="TextBox 14">
            <a:extLst>
              <a:ext uri="{FF2B5EF4-FFF2-40B4-BE49-F238E27FC236}">
                <a16:creationId xmlns:a16="http://schemas.microsoft.com/office/drawing/2014/main" id="{172ECF01-31AF-4798-B800-F14A320154AB}"/>
              </a:ext>
            </a:extLst>
          </p:cNvPr>
          <p:cNvSpPr txBox="1"/>
          <p:nvPr/>
        </p:nvSpPr>
        <p:spPr>
          <a:xfrm>
            <a:off x="6876096" y="3061438"/>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Not BIBO Stable</a:t>
            </a:r>
          </a:p>
        </p:txBody>
      </p:sp>
      <p:sp>
        <p:nvSpPr>
          <p:cNvPr id="18" name="TextBox 17">
            <a:extLst>
              <a:ext uri="{FF2B5EF4-FFF2-40B4-BE49-F238E27FC236}">
                <a16:creationId xmlns:a16="http://schemas.microsoft.com/office/drawing/2014/main" id="{F7D0764D-1405-4BF3-AED8-68DA7FD41691}"/>
              </a:ext>
            </a:extLst>
          </p:cNvPr>
          <p:cNvSpPr txBox="1"/>
          <p:nvPr/>
        </p:nvSpPr>
        <p:spPr>
          <a:xfrm>
            <a:off x="7078503" y="3765380"/>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Controllable</a:t>
            </a:r>
          </a:p>
        </p:txBody>
      </p:sp>
      <p:sp>
        <p:nvSpPr>
          <p:cNvPr id="21" name="TextBox 20">
            <a:extLst>
              <a:ext uri="{FF2B5EF4-FFF2-40B4-BE49-F238E27FC236}">
                <a16:creationId xmlns:a16="http://schemas.microsoft.com/office/drawing/2014/main" id="{9099EBB0-BFC3-4F60-9091-A89AFC7964D8}"/>
              </a:ext>
            </a:extLst>
          </p:cNvPr>
          <p:cNvSpPr txBox="1"/>
          <p:nvPr/>
        </p:nvSpPr>
        <p:spPr>
          <a:xfrm>
            <a:off x="7078503" y="4439336"/>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Observable</a:t>
            </a:r>
          </a:p>
        </p:txBody>
      </p:sp>
      <p:sp>
        <p:nvSpPr>
          <p:cNvPr id="22" name="Rectangle 21">
            <a:extLst>
              <a:ext uri="{FF2B5EF4-FFF2-40B4-BE49-F238E27FC236}">
                <a16:creationId xmlns:a16="http://schemas.microsoft.com/office/drawing/2014/main" id="{AD5BD414-374F-4A8D-AE3C-3B94749FC99F}"/>
              </a:ext>
            </a:extLst>
          </p:cNvPr>
          <p:cNvSpPr/>
          <p:nvPr/>
        </p:nvSpPr>
        <p:spPr>
          <a:xfrm>
            <a:off x="5359476" y="297180"/>
            <a:ext cx="4926330" cy="50749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23" name="Picture 22" descr="A screen shot of a clock&#10;&#10;Description automatically generated">
            <a:extLst>
              <a:ext uri="{FF2B5EF4-FFF2-40B4-BE49-F238E27FC236}">
                <a16:creationId xmlns:a16="http://schemas.microsoft.com/office/drawing/2014/main" id="{2CBA0835-6EC7-4F0F-AE73-A27F0790DDBC}"/>
              </a:ext>
            </a:extLst>
          </p:cNvPr>
          <p:cNvPicPr>
            <a:picLocks noChangeAspect="1"/>
          </p:cNvPicPr>
          <p:nvPr/>
        </p:nvPicPr>
        <p:blipFill rotWithShape="1">
          <a:blip r:embed="rId3">
            <a:extLst>
              <a:ext uri="{28A0092B-C50C-407E-A947-70E740481C1C}">
                <a14:useLocalDpi xmlns:a14="http://schemas.microsoft.com/office/drawing/2010/main" val="0"/>
              </a:ext>
            </a:extLst>
          </a:blip>
          <a:srcRect l="57967" r="29798"/>
          <a:stretch/>
        </p:blipFill>
        <p:spPr>
          <a:xfrm>
            <a:off x="8800148" y="952353"/>
            <a:ext cx="491490" cy="1856838"/>
          </a:xfrm>
          <a:prstGeom prst="rect">
            <a:avLst/>
          </a:prstGeom>
        </p:spPr>
      </p:pic>
    </p:spTree>
    <p:extLst>
      <p:ext uri="{BB962C8B-B14F-4D97-AF65-F5344CB8AC3E}">
        <p14:creationId xmlns:p14="http://schemas.microsoft.com/office/powerpoint/2010/main" val="3755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25</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9"/>
            <a:ext cx="238649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 Requirements</a:t>
            </a:r>
          </a:p>
        </p:txBody>
      </p:sp>
      <p:pic>
        <p:nvPicPr>
          <p:cNvPr id="6" name="Picture 5" descr="A black sign with white text&#10;&#10;Description automatically generated">
            <a:extLst>
              <a:ext uri="{FF2B5EF4-FFF2-40B4-BE49-F238E27FC236}">
                <a16:creationId xmlns:a16="http://schemas.microsoft.com/office/drawing/2014/main" id="{69AD2DDA-52FC-4536-BF4B-7A3961F61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675415"/>
            <a:ext cx="3815962" cy="3285205"/>
          </a:xfrm>
          <a:prstGeom prst="rect">
            <a:avLst/>
          </a:prstGeom>
        </p:spPr>
      </p:pic>
      <p:sp>
        <p:nvSpPr>
          <p:cNvPr id="19" name="TextBox 18">
            <a:extLst>
              <a:ext uri="{FF2B5EF4-FFF2-40B4-BE49-F238E27FC236}">
                <a16:creationId xmlns:a16="http://schemas.microsoft.com/office/drawing/2014/main" id="{E3CF62F8-408B-4A06-88E9-383ED7C3FFE6}"/>
              </a:ext>
            </a:extLst>
          </p:cNvPr>
          <p:cNvSpPr txBox="1"/>
          <p:nvPr/>
        </p:nvSpPr>
        <p:spPr>
          <a:xfrm>
            <a:off x="7359487" y="2656491"/>
            <a:ext cx="2893223"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Pole Placement</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Loop shaping</a:t>
            </a:r>
          </a:p>
        </p:txBody>
      </p:sp>
      <p:sp>
        <p:nvSpPr>
          <p:cNvPr id="20" name="Rectangle 19">
            <a:extLst>
              <a:ext uri="{FF2B5EF4-FFF2-40B4-BE49-F238E27FC236}">
                <a16:creationId xmlns:a16="http://schemas.microsoft.com/office/drawing/2014/main" id="{237316A5-00C7-41E0-9D9C-661F3EFCFFF5}"/>
              </a:ext>
            </a:extLst>
          </p:cNvPr>
          <p:cNvSpPr/>
          <p:nvPr/>
        </p:nvSpPr>
        <p:spPr>
          <a:xfrm>
            <a:off x="7340437" y="2539069"/>
            <a:ext cx="1666403" cy="8899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Arrow: Right 8">
            <a:extLst>
              <a:ext uri="{FF2B5EF4-FFF2-40B4-BE49-F238E27FC236}">
                <a16:creationId xmlns:a16="http://schemas.microsoft.com/office/drawing/2014/main" id="{4668CD76-0CCB-4379-AD4B-9861A0CAA9E8}"/>
              </a:ext>
            </a:extLst>
          </p:cNvPr>
          <p:cNvSpPr/>
          <p:nvPr/>
        </p:nvSpPr>
        <p:spPr>
          <a:xfrm>
            <a:off x="5459013" y="2673208"/>
            <a:ext cx="1271107" cy="6296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38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indoor&#10;&#10;Description automatically generated">
            <a:extLst>
              <a:ext uri="{FF2B5EF4-FFF2-40B4-BE49-F238E27FC236}">
                <a16:creationId xmlns:a16="http://schemas.microsoft.com/office/drawing/2014/main" id="{229E01CC-800B-4DD7-9CE6-D5DBA1227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325"/>
            <a:ext cx="12192000" cy="5784850"/>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26</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163733" cy="36933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1"/>
            <a:ext cx="31637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No Controller</a:t>
            </a:r>
          </a:p>
        </p:txBody>
      </p:sp>
    </p:spTree>
    <p:extLst>
      <p:ext uri="{BB962C8B-B14F-4D97-AF65-F5344CB8AC3E}">
        <p14:creationId xmlns:p14="http://schemas.microsoft.com/office/powerpoint/2010/main" val="40703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27</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12385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123853" cy="38076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 PD with low pass filter)</a:t>
            </a:r>
          </a:p>
        </p:txBody>
      </p:sp>
      <p:pic>
        <p:nvPicPr>
          <p:cNvPr id="6" name="Picture 5" descr="A picture containing indoor&#10;&#10;Description automatically generated">
            <a:extLst>
              <a:ext uri="{FF2B5EF4-FFF2-40B4-BE49-F238E27FC236}">
                <a16:creationId xmlns:a16="http://schemas.microsoft.com/office/drawing/2014/main" id="{5A670332-FDA4-4713-B506-C95A5BFDB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39" y="1206385"/>
            <a:ext cx="11165366" cy="5273789"/>
          </a:xfrm>
          <a:prstGeom prst="rect">
            <a:avLst/>
          </a:prstGeom>
        </p:spPr>
      </p:pic>
    </p:spTree>
    <p:extLst>
      <p:ext uri="{BB962C8B-B14F-4D97-AF65-F5344CB8AC3E}">
        <p14:creationId xmlns:p14="http://schemas.microsoft.com/office/powerpoint/2010/main" val="36644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28</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52390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6610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with ( PD with low pass filter)</a:t>
            </a:r>
          </a:p>
        </p:txBody>
      </p:sp>
      <p:pic>
        <p:nvPicPr>
          <p:cNvPr id="5" name="Picture 4" descr="A picture containing black, indoor&#10;&#10;Description automatically generated">
            <a:extLst>
              <a:ext uri="{FF2B5EF4-FFF2-40B4-BE49-F238E27FC236}">
                <a16:creationId xmlns:a16="http://schemas.microsoft.com/office/drawing/2014/main" id="{7854E25E-9CE5-4ACE-A58C-69521FFC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970" y="1127006"/>
            <a:ext cx="8752235" cy="5261502"/>
          </a:xfrm>
          <a:prstGeom prst="rect">
            <a:avLst/>
          </a:prstGeom>
        </p:spPr>
      </p:pic>
    </p:spTree>
    <p:extLst>
      <p:ext uri="{BB962C8B-B14F-4D97-AF65-F5344CB8AC3E}">
        <p14:creationId xmlns:p14="http://schemas.microsoft.com/office/powerpoint/2010/main" val="16102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29</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56937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3346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Discrete Simulink Model</a:t>
            </a:r>
          </a:p>
        </p:txBody>
      </p:sp>
      <p:pic>
        <p:nvPicPr>
          <p:cNvPr id="5" name="Picture 4" descr="A close up of a clock&#10;&#10;Description automatically generated">
            <a:extLst>
              <a:ext uri="{FF2B5EF4-FFF2-40B4-BE49-F238E27FC236}">
                <a16:creationId xmlns:a16="http://schemas.microsoft.com/office/drawing/2014/main" id="{4D16B9D0-F55C-4DC1-8C66-E5F8AC52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8" y="2512510"/>
            <a:ext cx="11907684" cy="2459549"/>
          </a:xfrm>
          <a:prstGeom prst="rect">
            <a:avLst/>
          </a:prstGeom>
        </p:spPr>
      </p:pic>
    </p:spTree>
    <p:extLst>
      <p:ext uri="{BB962C8B-B14F-4D97-AF65-F5344CB8AC3E}">
        <p14:creationId xmlns:p14="http://schemas.microsoft.com/office/powerpoint/2010/main" val="41739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3</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546439"/>
            <a:ext cx="1750223" cy="40380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44337" y="572421"/>
            <a:ext cx="15444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Plant Selection</a:t>
            </a:r>
          </a:p>
        </p:txBody>
      </p:sp>
      <p:sp>
        <p:nvSpPr>
          <p:cNvPr id="8" name="TextBox 7">
            <a:extLst>
              <a:ext uri="{FF2B5EF4-FFF2-40B4-BE49-F238E27FC236}">
                <a16:creationId xmlns:a16="http://schemas.microsoft.com/office/drawing/2014/main" id="{6CC5F32D-F2DF-4321-A0D6-6942A6BFAA92}"/>
              </a:ext>
            </a:extLst>
          </p:cNvPr>
          <p:cNvSpPr txBox="1"/>
          <p:nvPr/>
        </p:nvSpPr>
        <p:spPr>
          <a:xfrm>
            <a:off x="444337" y="2290731"/>
            <a:ext cx="1750223" cy="2031325"/>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Portable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Safe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Affordable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Scalable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Convenient</a:t>
            </a:r>
          </a:p>
          <a:p>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C654059F-E6F8-4429-905C-BA90DBB43E3A}"/>
              </a:ext>
            </a:extLst>
          </p:cNvPr>
          <p:cNvSpPr/>
          <p:nvPr/>
        </p:nvSpPr>
        <p:spPr>
          <a:xfrm>
            <a:off x="425286" y="2173309"/>
            <a:ext cx="1750223" cy="19072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3" name="Picture 2" descr="A close up of a logo&#10;&#10;Description automatically generated">
            <a:extLst>
              <a:ext uri="{FF2B5EF4-FFF2-40B4-BE49-F238E27FC236}">
                <a16:creationId xmlns:a16="http://schemas.microsoft.com/office/drawing/2014/main" id="{21AE5F09-51D0-4BBA-B893-2A5422C21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980" y="1806901"/>
            <a:ext cx="7917180" cy="2418359"/>
          </a:xfrm>
          <a:prstGeom prst="rect">
            <a:avLst/>
          </a:prstGeom>
        </p:spPr>
      </p:pic>
      <p:sp>
        <p:nvSpPr>
          <p:cNvPr id="12" name="TextBox 11">
            <a:extLst>
              <a:ext uri="{FF2B5EF4-FFF2-40B4-BE49-F238E27FC236}">
                <a16:creationId xmlns:a16="http://schemas.microsoft.com/office/drawing/2014/main" id="{C9CA97A7-3EAE-4AF7-9A1B-05B92369B1BD}"/>
              </a:ext>
            </a:extLst>
          </p:cNvPr>
          <p:cNvSpPr txBox="1"/>
          <p:nvPr/>
        </p:nvSpPr>
        <p:spPr>
          <a:xfrm>
            <a:off x="4258147" y="4225260"/>
            <a:ext cx="99012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2DOF</a:t>
            </a:r>
          </a:p>
        </p:txBody>
      </p:sp>
      <p:sp>
        <p:nvSpPr>
          <p:cNvPr id="13" name="TextBox 12">
            <a:extLst>
              <a:ext uri="{FF2B5EF4-FFF2-40B4-BE49-F238E27FC236}">
                <a16:creationId xmlns:a16="http://schemas.microsoft.com/office/drawing/2014/main" id="{46B6E301-704C-4313-A406-0FA65114D158}"/>
              </a:ext>
            </a:extLst>
          </p:cNvPr>
          <p:cNvSpPr txBox="1"/>
          <p:nvPr/>
        </p:nvSpPr>
        <p:spPr>
          <a:xfrm>
            <a:off x="7227570" y="4229723"/>
            <a:ext cx="99012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3DOF</a:t>
            </a:r>
          </a:p>
        </p:txBody>
      </p:sp>
      <p:sp>
        <p:nvSpPr>
          <p:cNvPr id="14" name="TextBox 13">
            <a:extLst>
              <a:ext uri="{FF2B5EF4-FFF2-40B4-BE49-F238E27FC236}">
                <a16:creationId xmlns:a16="http://schemas.microsoft.com/office/drawing/2014/main" id="{66C7F8B7-EDCD-47DA-811F-512FFCC03C55}"/>
              </a:ext>
            </a:extLst>
          </p:cNvPr>
          <p:cNvSpPr txBox="1"/>
          <p:nvPr/>
        </p:nvSpPr>
        <p:spPr>
          <a:xfrm>
            <a:off x="9637867" y="4229723"/>
            <a:ext cx="99012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6DOF</a:t>
            </a:r>
          </a:p>
        </p:txBody>
      </p:sp>
      <p:sp>
        <p:nvSpPr>
          <p:cNvPr id="15" name="Rectangle 14">
            <a:extLst>
              <a:ext uri="{FF2B5EF4-FFF2-40B4-BE49-F238E27FC236}">
                <a16:creationId xmlns:a16="http://schemas.microsoft.com/office/drawing/2014/main" id="{6F94E1CB-12CE-47FC-930F-20E545730660}"/>
              </a:ext>
            </a:extLst>
          </p:cNvPr>
          <p:cNvSpPr/>
          <p:nvPr/>
        </p:nvSpPr>
        <p:spPr>
          <a:xfrm>
            <a:off x="3164676" y="1916936"/>
            <a:ext cx="3156114" cy="28265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3480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A3B803-18F2-44CD-815C-3E5BC1BED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25" y="1143982"/>
            <a:ext cx="11440474" cy="5428267"/>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30</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119975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31</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7"/>
            <a:ext cx="228362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228362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Controller Saturation</a:t>
            </a:r>
          </a:p>
        </p:txBody>
      </p:sp>
      <p:pic>
        <p:nvPicPr>
          <p:cNvPr id="7" name="Picture 6">
            <a:extLst>
              <a:ext uri="{FF2B5EF4-FFF2-40B4-BE49-F238E27FC236}">
                <a16:creationId xmlns:a16="http://schemas.microsoft.com/office/drawing/2014/main" id="{5D8097F1-DB92-4E37-B125-E16B97A16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83"/>
            <a:ext cx="12192000" cy="5359400"/>
          </a:xfrm>
          <a:prstGeom prst="rect">
            <a:avLst/>
          </a:prstGeom>
        </p:spPr>
      </p:pic>
    </p:spTree>
    <p:extLst>
      <p:ext uri="{BB962C8B-B14F-4D97-AF65-F5344CB8AC3E}">
        <p14:creationId xmlns:p14="http://schemas.microsoft.com/office/powerpoint/2010/main" val="32476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31243C0-765D-4B26-B439-48291211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782"/>
            <a:ext cx="12192000" cy="562065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32</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372048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795381" y="2158829"/>
            <a:ext cx="4262769"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964616" y="2158830"/>
            <a:ext cx="4262768"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Validation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33</a:t>
            </a:fld>
            <a:endParaRPr lang="en-US">
              <a:solidFill>
                <a:schemeClr val="tx1"/>
              </a:solidFill>
            </a:endParaRPr>
          </a:p>
        </p:txBody>
      </p:sp>
    </p:spTree>
    <p:extLst>
      <p:ext uri="{BB962C8B-B14F-4D97-AF65-F5344CB8AC3E}">
        <p14:creationId xmlns:p14="http://schemas.microsoft.com/office/powerpoint/2010/main" val="38000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ED0B5F-4AE6-47C5-9003-551D6266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057294"/>
            <a:ext cx="11258550" cy="519848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34</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477933" cy="34802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540923" cy="377823"/>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Validation</a:t>
            </a:r>
          </a:p>
        </p:txBody>
      </p:sp>
    </p:spTree>
    <p:extLst>
      <p:ext uri="{BB962C8B-B14F-4D97-AF65-F5344CB8AC3E}">
        <p14:creationId xmlns:p14="http://schemas.microsoft.com/office/powerpoint/2010/main" val="42924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887CDA3-A8D6-43AE-904F-E61618BA0255}"/>
              </a:ext>
            </a:extLst>
          </p:cNvPr>
          <p:cNvPicPr>
            <a:picLocks noChangeAspect="1"/>
          </p:cNvPicPr>
          <p:nvPr/>
        </p:nvPicPr>
        <p:blipFill rotWithShape="1">
          <a:blip r:embed="rId3">
            <a:extLst>
              <a:ext uri="{28A0092B-C50C-407E-A947-70E740481C1C}">
                <a14:useLocalDpi xmlns:a14="http://schemas.microsoft.com/office/drawing/2010/main" val="0"/>
              </a:ext>
            </a:extLst>
          </a:blip>
          <a:srcRect l="7247" t="2844" r="7379"/>
          <a:stretch/>
        </p:blipFill>
        <p:spPr>
          <a:xfrm>
            <a:off x="685083" y="1108710"/>
            <a:ext cx="10821833" cy="5413632"/>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35</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88382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41352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Different PD Controllers Comparison</a:t>
            </a:r>
          </a:p>
        </p:txBody>
      </p:sp>
    </p:spTree>
    <p:extLst>
      <p:ext uri="{BB962C8B-B14F-4D97-AF65-F5344CB8AC3E}">
        <p14:creationId xmlns:p14="http://schemas.microsoft.com/office/powerpoint/2010/main" val="37857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FB3F575-5B6D-4D06-9D0C-18BA1142C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1001350"/>
            <a:ext cx="10877550" cy="531670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36</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28362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3923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Sinusoidal Reference</a:t>
            </a:r>
          </a:p>
        </p:txBody>
      </p:sp>
    </p:spTree>
    <p:extLst>
      <p:ext uri="{BB962C8B-B14F-4D97-AF65-F5344CB8AC3E}">
        <p14:creationId xmlns:p14="http://schemas.microsoft.com/office/powerpoint/2010/main" val="29263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387B1B3B-9476-4B1A-8DDF-3548E8FE8D96}"/>
              </a:ext>
            </a:extLst>
          </p:cNvPr>
          <p:cNvPicPr>
            <a:picLocks noChangeAspect="1"/>
          </p:cNvPicPr>
          <p:nvPr/>
        </p:nvPicPr>
        <p:blipFill rotWithShape="1">
          <a:blip r:embed="rId2">
            <a:extLst>
              <a:ext uri="{28A0092B-C50C-407E-A947-70E740481C1C}">
                <a14:useLocalDpi xmlns:a14="http://schemas.microsoft.com/office/drawing/2010/main" val="0"/>
              </a:ext>
            </a:extLst>
          </a:blip>
          <a:srcRect l="15722" t="2884" r="15034" b="2695"/>
          <a:stretch/>
        </p:blipFill>
        <p:spPr>
          <a:xfrm>
            <a:off x="108283" y="84221"/>
            <a:ext cx="6466473" cy="6395954"/>
          </a:xfrm>
          <a:prstGeom prst="rect">
            <a:avLst/>
          </a:prstGeom>
          <a:effectLst>
            <a:innerShdw blurRad="114300">
              <a:prstClr val="black"/>
            </a:innerShdw>
          </a:effectLst>
        </p:spPr>
      </p:pic>
      <p:sp>
        <p:nvSpPr>
          <p:cNvPr id="21" name="Rectangle 20">
            <a:extLst>
              <a:ext uri="{FF2B5EF4-FFF2-40B4-BE49-F238E27FC236}">
                <a16:creationId xmlns:a16="http://schemas.microsoft.com/office/drawing/2014/main" id="{8D972EF2-A7F7-48A5-9957-7F32EFFBE120}"/>
              </a:ext>
            </a:extLst>
          </p:cNvPr>
          <p:cNvSpPr/>
          <p:nvPr/>
        </p:nvSpPr>
        <p:spPr>
          <a:xfrm>
            <a:off x="4451684" y="1406355"/>
            <a:ext cx="7197390"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547937" y="1406355"/>
            <a:ext cx="6918158" cy="769441"/>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Thank You For Your Attention</a:t>
            </a:r>
          </a:p>
        </p:txBody>
      </p:sp>
      <p:sp>
        <p:nvSpPr>
          <p:cNvPr id="9" name="Rectangle 8">
            <a:extLst>
              <a:ext uri="{FF2B5EF4-FFF2-40B4-BE49-F238E27FC236}">
                <a16:creationId xmlns:a16="http://schemas.microsoft.com/office/drawing/2014/main" id="{451ACFF4-7DE3-4706-975D-24E18FC21572}"/>
              </a:ext>
            </a:extLst>
          </p:cNvPr>
          <p:cNvSpPr/>
          <p:nvPr/>
        </p:nvSpPr>
        <p:spPr>
          <a:xfrm>
            <a:off x="8412679" y="2463604"/>
            <a:ext cx="3236395"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681D82C5-F108-47D4-955C-ACAD385A351C}"/>
              </a:ext>
            </a:extLst>
          </p:cNvPr>
          <p:cNvSpPr txBox="1"/>
          <p:nvPr/>
        </p:nvSpPr>
        <p:spPr>
          <a:xfrm>
            <a:off x="8468677" y="2175796"/>
            <a:ext cx="4684395" cy="1200329"/>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Questions</a:t>
            </a:r>
            <a:r>
              <a:rPr lang="en-US" sz="7200" dirty="0">
                <a:latin typeface="Gill Sans MT" panose="020B0502020104020203" pitchFamily="34" charset="0"/>
                <a:ea typeface="Verdana" panose="020B0604030504040204" pitchFamily="34" charset="0"/>
                <a:cs typeface="Tahoma" panose="020B0604030504040204" pitchFamily="34" charset="0"/>
              </a:rPr>
              <a:t> </a:t>
            </a:r>
            <a:r>
              <a:rPr lang="en-US" sz="4400" dirty="0">
                <a:ea typeface="Verdana" panose="020B0604030504040204" pitchFamily="34" charset="0"/>
                <a:cs typeface="DilleniaUPC" panose="020B0502040204020203" pitchFamily="18" charset="-34"/>
              </a:rPr>
              <a:t>?</a:t>
            </a:r>
          </a:p>
        </p:txBody>
      </p:sp>
      <p:sp>
        <p:nvSpPr>
          <p:cNvPr id="12" name="Footer Placeholder 11">
            <a:extLst>
              <a:ext uri="{FF2B5EF4-FFF2-40B4-BE49-F238E27FC236}">
                <a16:creationId xmlns:a16="http://schemas.microsoft.com/office/drawing/2014/main" id="{DE9D2772-9816-4F7E-A8A2-10B9A3CACB14}"/>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13" name="Slide Number Placeholder 12">
            <a:extLst>
              <a:ext uri="{FF2B5EF4-FFF2-40B4-BE49-F238E27FC236}">
                <a16:creationId xmlns:a16="http://schemas.microsoft.com/office/drawing/2014/main" id="{894B686B-6998-475D-922E-ADF0C2D29AED}"/>
              </a:ext>
            </a:extLst>
          </p:cNvPr>
          <p:cNvSpPr>
            <a:spLocks noGrp="1"/>
          </p:cNvSpPr>
          <p:nvPr>
            <p:ph type="sldNum" sz="quarter" idx="12"/>
          </p:nvPr>
        </p:nvSpPr>
        <p:spPr/>
        <p:txBody>
          <a:bodyPr/>
          <a:lstStyle/>
          <a:p>
            <a:fld id="{317258F6-30D7-41A9-A9B2-D604B3330F71}" type="slidenum">
              <a:rPr lang="en-US" smtClean="0">
                <a:solidFill>
                  <a:schemeClr val="tx1"/>
                </a:solidFill>
              </a:rPr>
              <a:pPr/>
              <a:t>37</a:t>
            </a:fld>
            <a:endParaRPr lang="en-US">
              <a:solidFill>
                <a:schemeClr val="tx1"/>
              </a:solidFill>
            </a:endParaRPr>
          </a:p>
        </p:txBody>
      </p:sp>
    </p:spTree>
    <p:extLst>
      <p:ext uri="{BB962C8B-B14F-4D97-AF65-F5344CB8AC3E}">
        <p14:creationId xmlns:p14="http://schemas.microsoft.com/office/powerpoint/2010/main" val="67751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4</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Conceptual Design</a:t>
            </a:r>
          </a:p>
        </p:txBody>
      </p:sp>
      <p:pic>
        <p:nvPicPr>
          <p:cNvPr id="17" name="Picture 16" descr="A picture containing black, text&#10;&#10;Description automatically generated">
            <a:extLst>
              <a:ext uri="{FF2B5EF4-FFF2-40B4-BE49-F238E27FC236}">
                <a16:creationId xmlns:a16="http://schemas.microsoft.com/office/drawing/2014/main" id="{5F31347D-DCF8-4248-A97C-DD8393B46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32" y="1460478"/>
            <a:ext cx="4834408" cy="3513588"/>
          </a:xfrm>
          <a:prstGeom prst="rect">
            <a:avLst/>
          </a:prstGeom>
        </p:spPr>
      </p:pic>
      <p:sp>
        <p:nvSpPr>
          <p:cNvPr id="19" name="Rectangle 18">
            <a:extLst>
              <a:ext uri="{FF2B5EF4-FFF2-40B4-BE49-F238E27FC236}">
                <a16:creationId xmlns:a16="http://schemas.microsoft.com/office/drawing/2014/main" id="{3668ACF8-8A6D-4DDE-ADB5-453A0D14A42C}"/>
              </a:ext>
            </a:extLst>
          </p:cNvPr>
          <p:cNvSpPr/>
          <p:nvPr/>
        </p:nvSpPr>
        <p:spPr>
          <a:xfrm>
            <a:off x="6414135" y="770436"/>
            <a:ext cx="866303" cy="4033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0" name="TextBox 19">
            <a:extLst>
              <a:ext uri="{FF2B5EF4-FFF2-40B4-BE49-F238E27FC236}">
                <a16:creationId xmlns:a16="http://schemas.microsoft.com/office/drawing/2014/main" id="{EA43C55F-B703-4E26-86DB-157E16C16300}"/>
              </a:ext>
            </a:extLst>
          </p:cNvPr>
          <p:cNvSpPr txBox="1"/>
          <p:nvPr/>
        </p:nvSpPr>
        <p:spPr>
          <a:xfrm>
            <a:off x="6433185" y="796417"/>
            <a:ext cx="84725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Sensor</a:t>
            </a:r>
          </a:p>
        </p:txBody>
      </p:sp>
      <p:sp>
        <p:nvSpPr>
          <p:cNvPr id="21" name="Rectangle 20">
            <a:extLst>
              <a:ext uri="{FF2B5EF4-FFF2-40B4-BE49-F238E27FC236}">
                <a16:creationId xmlns:a16="http://schemas.microsoft.com/office/drawing/2014/main" id="{6B0C7677-6364-4446-B4D2-56E8B569A223}"/>
              </a:ext>
            </a:extLst>
          </p:cNvPr>
          <p:cNvSpPr/>
          <p:nvPr/>
        </p:nvSpPr>
        <p:spPr>
          <a:xfrm>
            <a:off x="8167207" y="768931"/>
            <a:ext cx="1079663" cy="3953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TextBox 21">
            <a:extLst>
              <a:ext uri="{FF2B5EF4-FFF2-40B4-BE49-F238E27FC236}">
                <a16:creationId xmlns:a16="http://schemas.microsoft.com/office/drawing/2014/main" id="{5E8CC649-8541-4D8A-9941-CA51A4236F44}"/>
              </a:ext>
            </a:extLst>
          </p:cNvPr>
          <p:cNvSpPr txBox="1"/>
          <p:nvPr/>
        </p:nvSpPr>
        <p:spPr>
          <a:xfrm>
            <a:off x="8186257" y="794912"/>
            <a:ext cx="1060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Actuator</a:t>
            </a:r>
          </a:p>
        </p:txBody>
      </p:sp>
      <p:sp>
        <p:nvSpPr>
          <p:cNvPr id="23" name="Rectangle 22">
            <a:extLst>
              <a:ext uri="{FF2B5EF4-FFF2-40B4-BE49-F238E27FC236}">
                <a16:creationId xmlns:a16="http://schemas.microsoft.com/office/drawing/2014/main" id="{CDDC3E5E-21FD-4D11-8832-866079538088}"/>
              </a:ext>
            </a:extLst>
          </p:cNvPr>
          <p:cNvSpPr/>
          <p:nvPr/>
        </p:nvSpPr>
        <p:spPr>
          <a:xfrm>
            <a:off x="9944099" y="760904"/>
            <a:ext cx="1695450" cy="3953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TextBox 23">
            <a:extLst>
              <a:ext uri="{FF2B5EF4-FFF2-40B4-BE49-F238E27FC236}">
                <a16:creationId xmlns:a16="http://schemas.microsoft.com/office/drawing/2014/main" id="{0141D0D8-7876-4AB4-9E59-824B0CFCD6DD}"/>
              </a:ext>
            </a:extLst>
          </p:cNvPr>
          <p:cNvSpPr txBox="1"/>
          <p:nvPr/>
        </p:nvSpPr>
        <p:spPr>
          <a:xfrm>
            <a:off x="9963149" y="786884"/>
            <a:ext cx="1695450"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Processing Unit</a:t>
            </a:r>
          </a:p>
        </p:txBody>
      </p:sp>
      <p:sp>
        <p:nvSpPr>
          <p:cNvPr id="26" name="Rectangle 25">
            <a:extLst>
              <a:ext uri="{FF2B5EF4-FFF2-40B4-BE49-F238E27FC236}">
                <a16:creationId xmlns:a16="http://schemas.microsoft.com/office/drawing/2014/main" id="{03B08ADF-6287-4BB3-9919-E881E5703894}"/>
              </a:ext>
            </a:extLst>
          </p:cNvPr>
          <p:cNvSpPr/>
          <p:nvPr/>
        </p:nvSpPr>
        <p:spPr>
          <a:xfrm>
            <a:off x="5892165" y="1357175"/>
            <a:ext cx="1845945" cy="163748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7" name="Rectangle 26">
            <a:extLst>
              <a:ext uri="{FF2B5EF4-FFF2-40B4-BE49-F238E27FC236}">
                <a16:creationId xmlns:a16="http://schemas.microsoft.com/office/drawing/2014/main" id="{83D28E56-B968-4265-8104-C08FFAF66A24}"/>
              </a:ext>
            </a:extLst>
          </p:cNvPr>
          <p:cNvSpPr/>
          <p:nvPr/>
        </p:nvSpPr>
        <p:spPr>
          <a:xfrm>
            <a:off x="7884795" y="1357176"/>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8" name="Rectangle 27">
            <a:extLst>
              <a:ext uri="{FF2B5EF4-FFF2-40B4-BE49-F238E27FC236}">
                <a16:creationId xmlns:a16="http://schemas.microsoft.com/office/drawing/2014/main" id="{E26529E2-5D94-483D-A062-DF0E0F93363E}"/>
              </a:ext>
            </a:extLst>
          </p:cNvPr>
          <p:cNvSpPr/>
          <p:nvPr/>
        </p:nvSpPr>
        <p:spPr>
          <a:xfrm>
            <a:off x="9887902" y="1357176"/>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9" name="TextBox 28">
            <a:extLst>
              <a:ext uri="{FF2B5EF4-FFF2-40B4-BE49-F238E27FC236}">
                <a16:creationId xmlns:a16="http://schemas.microsoft.com/office/drawing/2014/main" id="{8ADDE19F-E2C9-4674-B4E2-161AF634F34D}"/>
              </a:ext>
            </a:extLst>
          </p:cNvPr>
          <p:cNvSpPr txBox="1"/>
          <p:nvPr/>
        </p:nvSpPr>
        <p:spPr>
          <a:xfrm>
            <a:off x="5892165" y="1424140"/>
            <a:ext cx="2047403" cy="923330"/>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Camera</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Resistive Touchscreen</a:t>
            </a:r>
          </a:p>
        </p:txBody>
      </p:sp>
      <p:sp>
        <p:nvSpPr>
          <p:cNvPr id="32" name="TextBox 31">
            <a:extLst>
              <a:ext uri="{FF2B5EF4-FFF2-40B4-BE49-F238E27FC236}">
                <a16:creationId xmlns:a16="http://schemas.microsoft.com/office/drawing/2014/main" id="{98124AD3-6669-45A1-A5FD-0D3A65CA6098}"/>
              </a:ext>
            </a:extLst>
          </p:cNvPr>
          <p:cNvSpPr txBox="1"/>
          <p:nvPr/>
        </p:nvSpPr>
        <p:spPr>
          <a:xfrm>
            <a:off x="7939568" y="1420840"/>
            <a:ext cx="2047403" cy="646331"/>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Motor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Servo Motor</a:t>
            </a:r>
          </a:p>
        </p:txBody>
      </p:sp>
      <p:sp>
        <p:nvSpPr>
          <p:cNvPr id="33" name="TextBox 32">
            <a:extLst>
              <a:ext uri="{FF2B5EF4-FFF2-40B4-BE49-F238E27FC236}">
                <a16:creationId xmlns:a16="http://schemas.microsoft.com/office/drawing/2014/main" id="{360584DD-4992-4D1A-A68D-970ED9A68C6F}"/>
              </a:ext>
            </a:extLst>
          </p:cNvPr>
          <p:cNvSpPr txBox="1"/>
          <p:nvPr/>
        </p:nvSpPr>
        <p:spPr>
          <a:xfrm>
            <a:off x="9986971" y="1420839"/>
            <a:ext cx="2047403" cy="1477328"/>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Arduino</a:t>
            </a:r>
          </a:p>
          <a:p>
            <a:pPr marL="285750" indent="-285750">
              <a:buFontTx/>
              <a:buChar char="-"/>
            </a:pPr>
            <a:r>
              <a:rPr lang="en-US" dirty="0" err="1">
                <a:solidFill>
                  <a:schemeClr val="bg1"/>
                </a:solidFill>
                <a:latin typeface="Gill Sans MT" panose="020B0502020104020203" pitchFamily="34" charset="0"/>
                <a:ea typeface="Verdana" panose="020B0604030504040204" pitchFamily="34" charset="0"/>
                <a:cs typeface="Tahoma" panose="020B0604030504040204" pitchFamily="34" charset="0"/>
              </a:rPr>
              <a:t>RasberryPi</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Custom Made PCB</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Computer</a:t>
            </a:r>
          </a:p>
        </p:txBody>
      </p:sp>
      <p:sp>
        <p:nvSpPr>
          <p:cNvPr id="34" name="Rectangle 33">
            <a:extLst>
              <a:ext uri="{FF2B5EF4-FFF2-40B4-BE49-F238E27FC236}">
                <a16:creationId xmlns:a16="http://schemas.microsoft.com/office/drawing/2014/main" id="{1754BB47-2C86-4D72-8283-DA1706FD6499}"/>
              </a:ext>
            </a:extLst>
          </p:cNvPr>
          <p:cNvSpPr/>
          <p:nvPr/>
        </p:nvSpPr>
        <p:spPr>
          <a:xfrm>
            <a:off x="5926214" y="1447159"/>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5" name="Rectangle 34">
            <a:extLst>
              <a:ext uri="{FF2B5EF4-FFF2-40B4-BE49-F238E27FC236}">
                <a16:creationId xmlns:a16="http://schemas.microsoft.com/office/drawing/2014/main" id="{D4A83B7D-CFDE-4266-903D-27F1A18A57DA}"/>
              </a:ext>
            </a:extLst>
          </p:cNvPr>
          <p:cNvSpPr/>
          <p:nvPr/>
        </p:nvSpPr>
        <p:spPr>
          <a:xfrm>
            <a:off x="7884795" y="1742680"/>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6" name="Rectangle 35">
            <a:extLst>
              <a:ext uri="{FF2B5EF4-FFF2-40B4-BE49-F238E27FC236}">
                <a16:creationId xmlns:a16="http://schemas.microsoft.com/office/drawing/2014/main" id="{B6394A09-42F3-429A-A6CC-6946780BFA1C}"/>
              </a:ext>
            </a:extLst>
          </p:cNvPr>
          <p:cNvSpPr/>
          <p:nvPr/>
        </p:nvSpPr>
        <p:spPr>
          <a:xfrm>
            <a:off x="9916606" y="1443698"/>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7" name="Rectangle 36">
            <a:extLst>
              <a:ext uri="{FF2B5EF4-FFF2-40B4-BE49-F238E27FC236}">
                <a16:creationId xmlns:a16="http://schemas.microsoft.com/office/drawing/2014/main" id="{A3CB69ED-0627-487B-A4BF-8C3159CC1A26}"/>
              </a:ext>
            </a:extLst>
          </p:cNvPr>
          <p:cNvSpPr/>
          <p:nvPr/>
        </p:nvSpPr>
        <p:spPr>
          <a:xfrm>
            <a:off x="9904926" y="2550816"/>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964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Mechanical Design</a:t>
            </a:r>
          </a:p>
        </p:txBody>
      </p:sp>
      <p:sp>
        <p:nvSpPr>
          <p:cNvPr id="7" name="TextBox 6">
            <a:extLst>
              <a:ext uri="{FF2B5EF4-FFF2-40B4-BE49-F238E27FC236}">
                <a16:creationId xmlns:a16="http://schemas.microsoft.com/office/drawing/2014/main" id="{D912DBBA-B851-4A1A-9CF4-527C55EC1769}"/>
              </a:ext>
            </a:extLst>
          </p:cNvPr>
          <p:cNvSpPr txBox="1"/>
          <p:nvPr/>
        </p:nvSpPr>
        <p:spPr>
          <a:xfrm>
            <a:off x="208117" y="1397675"/>
            <a:ext cx="7061363" cy="2031325"/>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actuated plate (30x30cm)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Height of the actuated plate (27cm)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supporting bench (50x30cm)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servo frame (Standard Size)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and thickness for plate and bench (4mm Plywood)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actuating rods and Camera Support (Carbon fiber)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Additional Supporting structure (PLA 3d printed)</a:t>
            </a:r>
          </a:p>
        </p:txBody>
      </p:sp>
      <p:sp>
        <p:nvSpPr>
          <p:cNvPr id="8" name="Rectangle 7">
            <a:extLst>
              <a:ext uri="{FF2B5EF4-FFF2-40B4-BE49-F238E27FC236}">
                <a16:creationId xmlns:a16="http://schemas.microsoft.com/office/drawing/2014/main" id="{00AAFA13-3A27-4250-949F-F7979D23450B}"/>
              </a:ext>
            </a:extLst>
          </p:cNvPr>
          <p:cNvSpPr/>
          <p:nvPr/>
        </p:nvSpPr>
        <p:spPr>
          <a:xfrm>
            <a:off x="208117" y="1427471"/>
            <a:ext cx="6501293" cy="20313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TextBox 8">
            <a:extLst>
              <a:ext uri="{FF2B5EF4-FFF2-40B4-BE49-F238E27FC236}">
                <a16:creationId xmlns:a16="http://schemas.microsoft.com/office/drawing/2014/main" id="{019F6B22-2FAB-41BD-8DBC-475793165D60}"/>
              </a:ext>
            </a:extLst>
          </p:cNvPr>
          <p:cNvSpPr txBox="1"/>
          <p:nvPr/>
        </p:nvSpPr>
        <p:spPr>
          <a:xfrm>
            <a:off x="208117" y="4187040"/>
            <a:ext cx="6501293"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Servo Arm (Rod End Bearing or Rocker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Plate (Universal Joint or Magnetic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Ratio K = dc / dm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Flexibility and customization using slideways.</a:t>
            </a:r>
          </a:p>
        </p:txBody>
      </p:sp>
      <p:sp>
        <p:nvSpPr>
          <p:cNvPr id="10" name="Rectangle 9">
            <a:extLst>
              <a:ext uri="{FF2B5EF4-FFF2-40B4-BE49-F238E27FC236}">
                <a16:creationId xmlns:a16="http://schemas.microsoft.com/office/drawing/2014/main" id="{413BEAFD-21CE-4362-95E0-1C19568DE93D}"/>
              </a:ext>
            </a:extLst>
          </p:cNvPr>
          <p:cNvSpPr/>
          <p:nvPr/>
        </p:nvSpPr>
        <p:spPr>
          <a:xfrm>
            <a:off x="208117" y="4216837"/>
            <a:ext cx="6501293" cy="172452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7" name="Picture 16" descr="A screenshot of a video game&#10;&#10;Description automatically generated">
            <a:extLst>
              <a:ext uri="{FF2B5EF4-FFF2-40B4-BE49-F238E27FC236}">
                <a16:creationId xmlns:a16="http://schemas.microsoft.com/office/drawing/2014/main" id="{7391EF70-A1B9-4605-B82E-907AAC508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410" y="1213029"/>
            <a:ext cx="5663753" cy="4174340"/>
          </a:xfrm>
          <a:prstGeom prst="rect">
            <a:avLst/>
          </a:prstGeom>
        </p:spPr>
      </p:pic>
      <p:pic>
        <p:nvPicPr>
          <p:cNvPr id="22" name="Picture 21">
            <a:extLst>
              <a:ext uri="{FF2B5EF4-FFF2-40B4-BE49-F238E27FC236}">
                <a16:creationId xmlns:a16="http://schemas.microsoft.com/office/drawing/2014/main" id="{BDA5B235-D0A8-4D85-B016-9DB743C6D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018" y="809269"/>
            <a:ext cx="4886513" cy="5239462"/>
          </a:xfrm>
          <a:prstGeom prst="rect">
            <a:avLst/>
          </a:prstGeom>
        </p:spPr>
      </p:pic>
      <p:sp>
        <p:nvSpPr>
          <p:cNvPr id="23" name="Rectangle 22">
            <a:extLst>
              <a:ext uri="{FF2B5EF4-FFF2-40B4-BE49-F238E27FC236}">
                <a16:creationId xmlns:a16="http://schemas.microsoft.com/office/drawing/2014/main" id="{0089026B-D985-4E27-8A98-95F0ECD40282}"/>
              </a:ext>
            </a:extLst>
          </p:cNvPr>
          <p:cNvSpPr/>
          <p:nvPr/>
        </p:nvSpPr>
        <p:spPr>
          <a:xfrm>
            <a:off x="543040" y="4482749"/>
            <a:ext cx="1708670"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Rectangle 23">
            <a:extLst>
              <a:ext uri="{FF2B5EF4-FFF2-40B4-BE49-F238E27FC236}">
                <a16:creationId xmlns:a16="http://schemas.microsoft.com/office/drawing/2014/main" id="{C83EB95D-DAC6-4B65-BC7E-F5F60B80C6A5}"/>
              </a:ext>
            </a:extLst>
          </p:cNvPr>
          <p:cNvSpPr/>
          <p:nvPr/>
        </p:nvSpPr>
        <p:spPr>
          <a:xfrm>
            <a:off x="4048821" y="4776612"/>
            <a:ext cx="1449009"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26" name="Picture 25" descr="A blue and white text&#10;&#10;Description automatically generated">
            <a:extLst>
              <a:ext uri="{FF2B5EF4-FFF2-40B4-BE49-F238E27FC236}">
                <a16:creationId xmlns:a16="http://schemas.microsoft.com/office/drawing/2014/main" id="{9CFE2492-F15E-47C1-9218-09B0F4485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311" y="3620572"/>
            <a:ext cx="3812277" cy="1375954"/>
          </a:xfrm>
          <a:prstGeom prst="rect">
            <a:avLst/>
          </a:prstGeom>
        </p:spPr>
      </p:pic>
      <p:sp>
        <p:nvSpPr>
          <p:cNvPr id="28" name="TextBox 27">
            <a:extLst>
              <a:ext uri="{FF2B5EF4-FFF2-40B4-BE49-F238E27FC236}">
                <a16:creationId xmlns:a16="http://schemas.microsoft.com/office/drawing/2014/main" id="{9DB78723-DACC-4157-A82B-09A16E91DD2D}"/>
              </a:ext>
            </a:extLst>
          </p:cNvPr>
          <p:cNvSpPr txBox="1"/>
          <p:nvPr/>
        </p:nvSpPr>
        <p:spPr>
          <a:xfrm>
            <a:off x="208117" y="1470631"/>
            <a:ext cx="6501294" cy="1754326"/>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Using a ball of 0.1 [Kg,] and assuming a critical situation that the plate is handled by one servo motor. The required torque is then roughly speaking 0.42 [Kg.cm].  A customizability factor of 2 is used. To ensure that the servo motor operates in the Continuous region, a rule of thumb is to use a 10x multiplier.  Hence the required torque is now 8.4 [Kg.cm].</a:t>
            </a:r>
          </a:p>
        </p:txBody>
      </p:sp>
      <p:sp>
        <p:nvSpPr>
          <p:cNvPr id="30" name="TextBox 29">
            <a:extLst>
              <a:ext uri="{FF2B5EF4-FFF2-40B4-BE49-F238E27FC236}">
                <a16:creationId xmlns:a16="http://schemas.microsoft.com/office/drawing/2014/main" id="{0B085EB6-C8BD-4412-8E25-292ED8ECB8A6}"/>
              </a:ext>
            </a:extLst>
          </p:cNvPr>
          <p:cNvSpPr txBox="1"/>
          <p:nvPr/>
        </p:nvSpPr>
        <p:spPr>
          <a:xfrm>
            <a:off x="1696926" y="5172499"/>
            <a:ext cx="3246120"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Accuracy and Response Speed</a:t>
            </a:r>
          </a:p>
        </p:txBody>
      </p:sp>
    </p:spTree>
    <p:extLst>
      <p:ext uri="{BB962C8B-B14F-4D97-AF65-F5344CB8AC3E}">
        <p14:creationId xmlns:p14="http://schemas.microsoft.com/office/powerpoint/2010/main" val="338650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23" grpId="0" animBg="1"/>
      <p:bldP spid="24" grpId="0" animBg="1"/>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9389DE-0A79-4B9B-AB7D-FCF42D7B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941753"/>
            <a:ext cx="10097965" cy="5314029"/>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Electrical Design</a:t>
            </a:r>
          </a:p>
        </p:txBody>
      </p:sp>
    </p:spTree>
    <p:extLst>
      <p:ext uri="{BB962C8B-B14F-4D97-AF65-F5344CB8AC3E}">
        <p14:creationId xmlns:p14="http://schemas.microsoft.com/office/powerpoint/2010/main" val="189862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7</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9" name="Picture 8" descr="A screenshot of a video game&#10;&#10;Description automatically generated">
            <a:extLst>
              <a:ext uri="{FF2B5EF4-FFF2-40B4-BE49-F238E27FC236}">
                <a16:creationId xmlns:a16="http://schemas.microsoft.com/office/drawing/2014/main" id="{AB17A4D9-E7A7-4D1D-8B72-70898913A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356" y="121030"/>
            <a:ext cx="7189637" cy="6019559"/>
          </a:xfrm>
          <a:prstGeom prst="rect">
            <a:avLst/>
          </a:prstGeom>
        </p:spPr>
      </p:pic>
      <p:pic>
        <p:nvPicPr>
          <p:cNvPr id="13" name="Picture 12" descr="A close up of a sign&#10;&#10;Description automatically generated">
            <a:extLst>
              <a:ext uri="{FF2B5EF4-FFF2-40B4-BE49-F238E27FC236}">
                <a16:creationId xmlns:a16="http://schemas.microsoft.com/office/drawing/2014/main" id="{AA7346A9-E2D0-4267-92A5-2E3D71A8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75" y="1847768"/>
            <a:ext cx="901746" cy="3162463"/>
          </a:xfrm>
          <a:prstGeom prst="rect">
            <a:avLst/>
          </a:prstGeom>
        </p:spPr>
      </p:pic>
      <p:sp>
        <p:nvSpPr>
          <p:cNvPr id="14" name="Rectangle 13">
            <a:extLst>
              <a:ext uri="{FF2B5EF4-FFF2-40B4-BE49-F238E27FC236}">
                <a16:creationId xmlns:a16="http://schemas.microsoft.com/office/drawing/2014/main" id="{9B9A30E1-04CE-4C16-8C1F-05C50882C684}"/>
              </a:ext>
            </a:extLst>
          </p:cNvPr>
          <p:cNvSpPr/>
          <p:nvPr/>
        </p:nvSpPr>
        <p:spPr>
          <a:xfrm>
            <a:off x="10441645" y="1362917"/>
            <a:ext cx="1448481" cy="31713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5" name="TextBox 14">
            <a:extLst>
              <a:ext uri="{FF2B5EF4-FFF2-40B4-BE49-F238E27FC236}">
                <a16:creationId xmlns:a16="http://schemas.microsoft.com/office/drawing/2014/main" id="{BBC21AE1-F5C1-4594-86F8-EC205B181AB6}"/>
              </a:ext>
            </a:extLst>
          </p:cNvPr>
          <p:cNvSpPr txBox="1"/>
          <p:nvPr/>
        </p:nvSpPr>
        <p:spPr>
          <a:xfrm>
            <a:off x="10441645" y="1333120"/>
            <a:ext cx="144848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Lookup Table</a:t>
            </a:r>
          </a:p>
        </p:txBody>
      </p:sp>
    </p:spTree>
    <p:extLst>
      <p:ext uri="{BB962C8B-B14F-4D97-AF65-F5344CB8AC3E}">
        <p14:creationId xmlns:p14="http://schemas.microsoft.com/office/powerpoint/2010/main" val="55303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8</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10" name="Picture 9" descr="A screenshot of a cell phone&#10;&#10;Description automatically generated">
            <a:extLst>
              <a:ext uri="{FF2B5EF4-FFF2-40B4-BE49-F238E27FC236}">
                <a16:creationId xmlns:a16="http://schemas.microsoft.com/office/drawing/2014/main" id="{20E15604-E5FE-4BF6-9287-39AD4527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31" y="1159110"/>
            <a:ext cx="7810901" cy="5073911"/>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F975A3E7-6397-455E-B116-6F1109797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99" y="176404"/>
            <a:ext cx="3956169" cy="4205462"/>
          </a:xfrm>
          <a:prstGeom prst="rect">
            <a:avLst/>
          </a:prstGeom>
        </p:spPr>
      </p:pic>
    </p:spTree>
    <p:extLst>
      <p:ext uri="{BB962C8B-B14F-4D97-AF65-F5344CB8AC3E}">
        <p14:creationId xmlns:p14="http://schemas.microsoft.com/office/powerpoint/2010/main" val="186632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611184" y="2158829"/>
            <a:ext cx="4969629"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143989"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Modelling</a:t>
            </a:r>
          </a:p>
        </p:txBody>
      </p:sp>
      <p:sp>
        <p:nvSpPr>
          <p:cNvPr id="7" name="Footer Placeholder 6">
            <a:extLst>
              <a:ext uri="{FF2B5EF4-FFF2-40B4-BE49-F238E27FC236}">
                <a16:creationId xmlns:a16="http://schemas.microsoft.com/office/drawing/2014/main" id="{D8043FF6-8374-4539-9360-F5F87683E680}"/>
              </a:ext>
            </a:extLst>
          </p:cNvPr>
          <p:cNvSpPr>
            <a:spLocks noGrp="1"/>
          </p:cNvSpPr>
          <p:nvPr>
            <p:ph type="ftr" sz="quarter" idx="11"/>
          </p:nvPr>
        </p:nvSpPr>
        <p:spPr/>
        <p:txBody>
          <a:bodyPr/>
          <a:lstStyle/>
          <a:p>
            <a:r>
              <a:rPr lang="en-US" dirty="0">
                <a:solidFill>
                  <a:schemeClr val="tx1"/>
                </a:solidFill>
              </a:rPr>
              <a:t>Master Thesis : Design and Control of a Ball and Plate Didactic Device</a:t>
            </a:r>
          </a:p>
        </p:txBody>
      </p:sp>
      <p:sp>
        <p:nvSpPr>
          <p:cNvPr id="8" name="Slide Number Placeholder 7">
            <a:extLst>
              <a:ext uri="{FF2B5EF4-FFF2-40B4-BE49-F238E27FC236}">
                <a16:creationId xmlns:a16="http://schemas.microsoft.com/office/drawing/2014/main" id="{2F57E4AF-EC2F-44AB-8FDB-D0F58E8ED68E}"/>
              </a:ext>
            </a:extLst>
          </p:cNvPr>
          <p:cNvSpPr>
            <a:spLocks noGrp="1"/>
          </p:cNvSpPr>
          <p:nvPr>
            <p:ph type="sldNum" sz="quarter" idx="12"/>
          </p:nvPr>
        </p:nvSpPr>
        <p:spPr/>
        <p:txBody>
          <a:bodyPr/>
          <a:lstStyle/>
          <a:p>
            <a:fld id="{317258F6-30D7-41A9-A9B2-D604B3330F71}" type="slidenum">
              <a:rPr lang="en-US" smtClean="0">
                <a:solidFill>
                  <a:schemeClr val="tx1"/>
                </a:solidFill>
              </a:rPr>
              <a:pPr/>
              <a:t>9</a:t>
            </a:fld>
            <a:endParaRPr lang="en-US">
              <a:solidFill>
                <a:schemeClr val="tx1"/>
              </a:solidFill>
            </a:endParaRPr>
          </a:p>
        </p:txBody>
      </p:sp>
    </p:spTree>
    <p:extLst>
      <p:ext uri="{BB962C8B-B14F-4D97-AF65-F5344CB8AC3E}">
        <p14:creationId xmlns:p14="http://schemas.microsoft.com/office/powerpoint/2010/main" val="7029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1163</Words>
  <Application>Microsoft Office PowerPoint</Application>
  <PresentationFormat>Widescreen</PresentationFormat>
  <Paragraphs>181</Paragraphs>
  <Slides>37</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Calibri Light</vt:lpstr>
      <vt:lpstr>Gill Sans MT</vt:lpstr>
      <vt:lpstr>Office Theme</vt:lpstr>
      <vt:lpstr>Adobe Photoshop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Jihad Samarji</dc:creator>
  <cp:lastModifiedBy>JISA</cp:lastModifiedBy>
  <cp:revision>72</cp:revision>
  <dcterms:created xsi:type="dcterms:W3CDTF">2019-06-16T10:27:35Z</dcterms:created>
  <dcterms:modified xsi:type="dcterms:W3CDTF">2019-08-27T21:01:00Z</dcterms:modified>
</cp:coreProperties>
</file>